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57" r:id="rId3"/>
    <p:sldId id="258" r:id="rId4"/>
    <p:sldId id="259" r:id="rId5"/>
    <p:sldId id="260" r:id="rId6"/>
    <p:sldId id="261" r:id="rId7"/>
    <p:sldId id="274" r:id="rId8"/>
    <p:sldId id="262" r:id="rId9"/>
    <p:sldId id="263" r:id="rId10"/>
    <p:sldId id="264" r:id="rId11"/>
    <p:sldId id="265" r:id="rId12"/>
    <p:sldId id="266" r:id="rId13"/>
    <p:sldId id="267" r:id="rId14"/>
    <p:sldId id="268" r:id="rId15"/>
    <p:sldId id="269" r:id="rId16"/>
    <p:sldId id="270" r:id="rId17"/>
    <p:sldId id="271" r:id="rId18"/>
    <p:sldId id="272" r:id="rId19"/>
    <p:sldId id="275" r:id="rId20"/>
    <p:sldId id="273" r:id="rId21"/>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31" d="100"/>
          <a:sy n="131" d="100"/>
        </p:scale>
        <p:origin x="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5-23T10:15:17.030"/>
    </inkml:context>
    <inkml:brush xml:id="br0">
      <inkml:brushProperty name="width" value="0.05292" units="cm"/>
      <inkml:brushProperty name="height" value="0.05292" units="cm"/>
      <inkml:brushProperty name="color" value="#FF0000"/>
    </inkml:brush>
  </inkml:definitions>
  <inkml:trace contextRef="#ctx0" brushRef="#br0">5114 13401 198 0,'-6'-4'622'0,"6"4"130"0,0-4 75 0,-7 0-23 16,-5 2-97-16,5-6-168 0,7 1-173 16,7-1-86-16,5 1-30 0,1-4 19 0,1-1-2 15,-8 2 17-15,-6-2 15 0,0-3 6 0,0 1 5 16,0 3-2-16,6-3-1 0,-6-5-6 15,14 2-105-15,5-6-196 0,7 0 0 0,6 2 0 16,1-4 0-16,-1-5 0 0,2-3 0 0,-1-5 0 16,-1 2 0-16,1-3 0 0,-7-6 0 0,0 0 0 0,-1-5 0 15,-5-2 0-15,0-3 0 0,-1-1 0 16,1-2 0-16,-8 3 0 0,2 4 0 0,-8-5 0 16,1 5 0-16,6 0 0 0,0 3 0 0,-7 0 0 15,8 4 0-15,-2 1 0 0,2 2 0 0,5 1 0 16,1 3 0-16,6 5 0 0,-7-5 0 0,13 7 0 15,-5 1 0-15,5-2 0 0,-6 6 0 0,0 3 0 16,1 0 0-16,-7 0 0 0,5 8 0 0,-12-2 0 16,7 7 0-16,-13 0 0 0,5 6 0 0,-6-5 0 15,2 8 0-15,-2-3 0 0,0 6 0 0,1 1 0 16,6 3 0-16,-6 2 0 0,12 5 0 16,-6 4 0-16,0 4 0 0,-6 4 0 0,-1-1 0 15,1 6 0-15,-1 0 0 0,7 7 0 0,-6-2 0 16,-1 1 0-16,0 0 0 0,2 3 0 0,-2 0 0 0,0 1 0 15,1 2 0-15,-1-1 0 0,1 1 0 0,-1 1 0 16,-6 4 0-16,0-4 0 0,0 1 0 0,7 1 0 16,-1 0 0-16,-6-7 0 0,6 5 0 15,-6-3 0-15,8-5 0 0,-2 0 0 0,0-2 0 16,1 3 0-16,0-8 0 0,-1 0 0 0,1 1 0 16,-1-5 0-16,0-2 0 0,1-2 0 0,-7-2 0 15,7 0 0-15,-7-2 0 0,6-1 0 0,-6-5 0 16,6-4 0-16,-6 4 0 0,0-7 0 0,0 3 0 15,0-3 0-15,0-1 0 0,0 0 0 0,0-3 0 16,-6-3 0-16,0 0 0 0,-8-5 0 0,2 1 0 16,-1-1 0-16,-7 0 0 0,0-1-107 0,1 5-841 15,-13-12-129-15,5 7-150 0,-5-3 4 16,-8-3 97-16,8 8 146 0,5-5 197 0,2 2 227 16</inkml:trace>
  <inkml:trace contextRef="#ctx0" brushRef="#br0" timeOffset="325.95">5434 12791 406 0,'-6'-2'680'0,"6"2"124"0,-7-5 77 16,-6 1-67-16,0 1-138 0,7-2-160 15,6 3-157-15,19-6-70 0,7 4-13 0,6-3 23 16,-5 3 41-16,-1 0 49 0,0-3 22 0,6 4 13 15,7-4-4-15,14-1-213 0,5 1-207 0,7-1 0 16,-6 2 0-16,0-6 0 0,0 5 0 0,-1 0 0 16,-13-5 0-16,1 4 0 0,0 1 0 0,-8 4 0 15,-5-4 0-15,7 3 0 0,-14 0 0 16,-1 4 0-16,-5-4 0 0,0 1 0 0,-1-1 0 0,1 4 0 16,-8 0 0-16,2 0 0 0,5-3 0 15,-12 3 0-15,6 0 0 0,-7-4 0 0,1 1 0 0,-7-1 0 16,0-1 0-16,0-1-1148 0,-7-2-303 15,1 2-25-15,-7 1 75 0,-7-2 182 0,8 0 300 16,-8 3 429-16</inkml:trace>
  <inkml:trace contextRef="#ctx0" brushRef="#br0" timeOffset="1585.16">17664 5629 495 0,'0'0'852'0,"0"0"149"0,0-2 116 0,-6-5 108 15,-1 7-198-15,1 0-218 0,-1 0-118 16,1 7-57-16,0 0-294 0,6 5-340 0,-8 2 0 16,8 4 0-16,0 0 0 0,-6 5 0 0,6-1 0 15,-6 7 0-15,-1 0 0 0,-6 4 0 0,0 4 0 16,0-1 0-16,-6 5 0 0,5 0 0 15,8-2 0-15,0 5 0 0,-1 2 0 0,1-3 0 16,6 1 0-16,6-3 0 0,1 3 0 0,-1-4 0 16,7-1 0-16,-6 3 0 0,5-6 0 0,2-3 0 15,-1 1 0-15,-7-9 0 0,7 4 0 16,0-7 0-16,-7-3 0 0,-6-2 0 0,8-5 0 16,-8-1 0-16,0 0 0 0,-8-7 0 0,8-1 0 15,-6-3 0-15,6-3 0 0,0-5 0 0,0-3 0 16,0-3 0-16,-13-5 0 0,0 1 0 0,7 0-724 15,-1-7-268-15,7-2-128 0,-6-2-76 16,-1-5 66-16,-12-2 89 0,5-1 179 0,8 1 194 16,-7-1 234-16</inkml:trace>
  <inkml:trace contextRef="#ctx0" brushRef="#br0" timeOffset="2135.98">17476 5982 84 0,'6'-33'636'0,"0"-3"148"16,-6 3 106-16,0-4 52 0,0 5-122 15,0-5-128-15,0 4-188 0,0-1-51 0,7 2-15 16,0 3 23-16,6 3 35 0,-1-1-2 0,2 5-26 15,12 0-439-15,-7 4-29 0,1 0 0 16,-8 4 0-16,8-1 0 0,0 7 0 0,6-3 0 16,0 8 0-16,0-6 0 0,6 6 0 0,1 3 0 15,7 3 0-15,5 2 0 0,7-1 0 0,1 4 0 16,-2 1 0-16,8 3 0 0,-7-2 0 16,7 9 0-16,-7-4 0 0,-7 4 0 0,8-2 0 15,-8 5 0-15,-5 1 0 0,-14-2 0 0,-7 5 0 16,-6-4 0-16,-20 0 0 0,-12 0 0 0,-7 4 0 15,-20 0 0-15,-6-1 0 0,-6 1 0 16,-15-1 0-16,-4 4 0 0,-2-6 0 0,2 2 0 16,-2 2 0-16,14-6 0 0,6 1 0 0,7-2 0 15,13-3 0-15,6-2 0 0,7-1 0 0,14 1 0 16,4-4 0-16,16 1 0 0,17-2 0 16,8 1 0-16,19 1 0 0,13-5 0 0,7 4 0 15,13 0 0-15,-1 0 0 0,14-1 0 0,-6 2 0 16,-1-1 0-16,0 0 0 0,-13 0 0 0,0-1 0 15,-6 5 0-15,-14-3 0 0,-5-2 0 0,-8 5 0 16,-5-4 0-16,-8 4 0 0,-7-3 0 16,-5 2 0-16,-6 1 0 0,-8-1 0 0,-6-3 0 15,-6 8 0-15,-8-5 0 0,-12 1 0 0,0 0 0 16,-13-1 0-16,-13 1 0 0,-7 3 0 0,-12 0 0 16,-7 1 0-16,-13-1 0 0,6 1 0 15,-6-5 0-15,-1 1 0 0,8 3 0 0,5-6 0 16,8-2 0-16,18 1 0 0,2-3 0 0,11 0 0 15,7-1 0-15,1-5 0 0,12 3 0 0,1-5 0 16,6 0 0-16,0 0 0 0,7 0 0 0,6 0 0 16,-7-5 0-16,7 3 0 0,-7-3 0 15,7-5 0-15,0 2 0 0,-13-3 0 0,7 1 0 16,-7-2-664-16,0 1-996 0,7 0 8 0,-8 4 120 16,8 3 249-16,-1 1 408 0,7 3 410 0</inkml:trace>
  <inkml:trace contextRef="#ctx0" brushRef="#br0" timeOffset="3921.98">30579 14033 428 0,'26'-8'709'0,"0"-3"112"0,-6 3 69 0,-1-2-43 15,1-2-135-15,6 1-193 0,-6 0-95 0,-1 0-18 16,-6 1 15-16,0-2 26 0,-7 5 30 16,1-1 13-16,-7 1-14 0,0 4-352 0,0-1-124 15,-13-3 0-15,0 3 0 0,-6 0 0 0,-8 1 0 16,1-1 0-16,0 4 0 0,-13 0 0 15,0 0 0-15,1 4 0 0,-15 3 0 0,7 0 0 16,-5 9 0-16,-8 1 0 0,0 2 0 0,-6 6 0 16,6 4 0-16,1 2 0 0,-7 1 0 0,12 5 0 15,1 0 0-15,-1-1 0 0,15 1 0 16,11-1 0-16,1 5 0 0,14-4 0 0,-1-1 0 16,13 1 0-16,13-4 0 0,-1 1 0 0,8-5 0 15,6-3 0-15,13-1 0 0,0 1 0 0,20-8 0 16,-7 0 0-16,13 1 0 0,14-8 0 15,-2 1 0-15,15-6 0 0,6 2 0 0,0-5 0 16,-1 1 0-16,1-4 0 0,6 4 0 0,-6-8 0 16,0 4 0-16,-7-4 0 0,-6 1 0 0,-7-2 0 15,-13 2 0-15,0-1 0 0,-20 2 0 16,-5-3 0-16,-15 2 0 0,2-1 0 0,-7-1 0 16,-20-1 0-16,0 2 0 0,-27 0-82 0,1 1-1461 15,-13-9-62-15,-19 5 64 0,5-3 177 0,-18-2 280 16,0 5 409-16</inkml:trace>
  <inkml:trace contextRef="#ctx0" brushRef="#br0" timeOffset="9810.84">11943 10094 142 0,'-33'18'625'0,"1"1"154"0,6-6 84 16,-7 3 41-16,14-5-136 0,-1-1-151 0,14-1-166 15,-8-3-87-15,14 2-2 0,0-5 8 0,0 1 30 16,0 0 16-16,0-4 2 0,0 0-6 15,0 0-112-15,0 0-300 0,0 0 0 0,0 0 0 16,0-4 0-16,-6 4 0 0,6-7 0 0,-6-1 0 16,6 2 0-16,0-6 0 0,0-2 0 0,0 2 0 15,0-3 0-15,6 1 0 0,-6-3 0 16,6-3 0-16,2-2 0 0,-2-3 0 0,7 0 0 16,-6-6 0-16,6-1 0 0,-1-1 0 0,2 0 0 15,5-1 0-15,1-2 0 0,-1-5 0 16,0 5 0-16,1-1 0 0,6-3 0 0,1 3 0 0,5 0 0 15,1-3 0-15,-1 3 0 0,1 4 0 0,-1-1 0 16,1 5 0-16,6-3 0 0,-6 6 0 16,0-4 0-16,-1 5 0 0,-6 0 0 0,-1 2 0 15,-5 5 0-15,0-4 0 0,-7 7 0 0,7-3 0 16,-1 3 0-16,1 4 0 0,-8-3 0 0,2 5 0 16,-2-1 0-16,2 6 0 0,-14-2 0 15,6 1 0-15,1 5 0 0,-7 0 0 0,6 0 0 16,-6 0 0-16,7 0 0 0,-7 5 0 0,6-2 0 15,1 0 0-15,-1 8 0 0,8-3 0 0,-2 6 0 16,2 1 0-16,-8 6 0 0,7 2 0 16,-7 3 0-16,1 0 0 0,0 6 0 0,-7-1 0 15,6 1 0-15,0 1 0 0,-6 0 0 0,0 0 0 16,0 3 0-16,0-2 0 0,0-1 0 0,0-1 0 16,0 2 0-16,0-2 0 0,7-2 0 15,-7 3 0-15,7 0 0 0,-7-3 0 0,0-1 0 16,0-3 0-16,0-1 0 0,6 1 0 0,-6-4 0 15,0 4 0-15,0-8 0 0,7 0 0 16,-1 1 0-16,-6-4 0 0,0-1 0 0,0-3 0 16,0 1 0-16,0-5 0 0,0 0 0 0,0-4 0 15,-6 1 0-15,-1 0 0 0,7-4 0 0,-6 0 0 16,-1 0 0-16,0-4 0 0,1 0 0 0,0 1 0 16,-1-4 0-16,7 0 0 0,-13-5 0 15,0 5 0-15,-7-1 0 0,-6 1-448 0,0 0-789 16,1-8-135-16,-9 0 9 0,2 4 134 0,-7 1 168 15,0-2 245-15,7 1 285 0</inkml:trace>
  <inkml:trace contextRef="#ctx0" brushRef="#br0" timeOffset="10077.61">11969 9793 216 0,'-13'0'706'0,"7"3"153"0,-1 2 91 0,7-3 69 16,0 2-117-16,0-4-166 0,0 0-153 15,7 0-78-15,-1-4-26 0,14 4-19 0,-1 0-16 16,7 0-112-16,7-2-332 0,6 2 0 0,1-5 0 16,-2 2 0-16,8 3 0 0,6-4 0 15,-6 1 0-15,5-1 0 0,-4 0 0 0,5 0 0 16,-1 4 0-16,8-3 0 0,0 3 0 0,-7-4 0 16,1 0 0-16,-2 1 0 0,-5-5 0 0,13 4 0 15,-8 1 0-15,-5-2 0 0,7 3 0 16,-2-2 0-16,-5 1-610 0,-1 3-165 0,8-8-133 15,-14 4-187-15,7-4-27 0,-7 1 46 0,7 4 98 16,-8-4 174-16,9 3 202 0</inkml:trace>
  <inkml:trace contextRef="#ctx0" brushRef="#br0" timeOffset="10446.27">14706 9581 154 0,'13'6'683'16,"0"-3"178"-16,0 1 112 0,-6 0 96 0,5 0-73 15,-4 0-137-15,-2-4-169 0,0 4-118 0,-6-1-63 16,7-3-61-16,-1 0-71 0,7 4-377 16,14-4 0-16,5 2 0 0,1-2 0 0,12 5 0 15,1-5 0-15,13 3 0 0,6-3 0 0,6 0 0 16,8 0 0-16,-2-3 0 0,14 3 0 0,-6 0 0 15,0-5 0-15,0 5 0 0,-7-2 0 16,7-2 0-16,-7 1 0 0,0-1 0 0,-6 0 0 16,6 0 0-16,-6 0 0 0,-1 0 0 0,1 1 0 15,-6-1 0-15,-7-3 0 0,6 4 0 0,-14-1 0 16,8-1 0-16,-13 2 0 0,-7 0 0 16,-7 3 0-16,-12-4 0 0,-1 4 0 0,-6-4 0 15,-6 1 0-15,-7 0 0 0,-13-2 0 0,-7 5 0 16,0 0 0-16,-12 0-544 0,-7 0-360 0,0-4-119 15,-1-3-138-15,2 0 14 0,-7-4 71 0,5 4 158 16,7-1 182-16,-6 2 201 0</inkml:trace>
  <inkml:trace contextRef="#ctx0" brushRef="#br0" timeOffset="10792.8">16185 9411 164 0,'-13'-4'593'0,"0"1"183"16,0-2 111-16,0 3 23 0,0-6-80 0,7 4-72 15,-1 1-129-15,0-1-91 0,1 0-38 16,0 4-36-16,-1 0-30 0,7-4-42 0,0 8-76 15,13-4-316-15,0 8 0 0,0-8 0 0,13 7 0 16,0 1 0-16,13-6 0 0,7 6 0 16,-1 3 0-16,14-3 0 0,0 2 0 0,6-3 0 15,0 2 0-15,0 1 0 0,-6-3 0 0,-1 5 0 16,1-2 0-16,-13-2 0 0,-1 3 0 0,-6-3 0 16,1 2 0-16,-8-3 0 0,-5 5 0 15,-15-1 0-15,2 0 0 0,-8 1 0 0,-6-3 0 16,-6 7 0-16,-8 2 0 0,-6 0 0 0,-5-4 0 15,-1 5 0-15,-7 0 0 0,-6 2 0 0,6-2 0 16,-6-1 0-16,7 4 0 0,-7-3 0 16,6-1 0-16,-6 1 0 0,6-2 0 0,1 2 0 15,5-4 0-15,1-4 0 0,7 4 0 0,-1-4 0 16,2-5 0-16,4 2 0 0,8-8 0 0,-8 4 0 16,8-4 0-16,-1 0 0 0,1 0-202 15,6-8-1262-15,6-2-80 0,7-5 47 0,13-3 166 16,14-1 241-16,5 0 372 0</inkml:trace>
  <inkml:trace contextRef="#ctx0" brushRef="#br0" timeOffset="11148.75">18453 9019 193 0,'6'0'904'16,"1"3"253"-16,-7 0 147 0,0 1 99 0,7-4-10 15,-7 7-315-15,6 1-319 0,-6-1-759 16,0 7 0-16,0 2 0 0,0 2 0 0,-6 4 0 16,6 4 0-16,0-1 0 0,0 4 0 0,0 2 0 15,0 1 0-15,0 1 0 0,0-4 0 0,6 5 0 16,-6-1 0-16,0 0 0 0,0-1 0 15,0-1 0-15,0-2 0 0,0-3 0 0,0-1 0 16,-6-4 0-16,6-1 0 0,-7-3 0 0,0-2 0 16,1-4 0-16,6-3 0 0,-6-4 0 0,6-1 0 15,-14-3 0-15,8 0 0 0,-7-3-193 16,0-6-844-16,6-1-184 0,1-1-87 0,6-11 63 16,0 3 123-16,6-6 197 0,1 0 223 0,6-5 278 15</inkml:trace>
  <inkml:trace contextRef="#ctx0" brushRef="#br0" timeOffset="11662.08">18374 9065 60 0,'-19'-25'640'16,"6"-1"174"-16,-6 1 101 0,-1-4 70 0,7 4-95 15,-7-2-130-15,14 5-169 0,-7 0-84 0,6 3-22 16,1 5-4-16,6-1-5 0,6 5-36 0,1 3-293 16,6-2-147-16,0 2 0 0,13 4 0 15,6-1 0-15,7 4 0 0,1 0 0 0,5 4 0 16,1 3 0-16,13 5 0 0,-8-2 0 0,2 1 0 15,12 4 0-15,-6 3 0 0,-1 1 0 16,1 2 0-16,-7-2 0 0,0 4 0 0,-6-6 0 16,-1 5 0-16,-12 0 0 0,-7 1 0 0,-6-2 0 15,-14 2 0-15,-12-1 0 0,-8-1 0 0,-11-2 0 16,-8 3 0-16,-13 0 0 0,-12-5 0 16,5 6 0-16,-12-4 0 0,6-1 0 0,1-3 0 15,-1 0 0-15,8-1 0 0,11-3 0 0,1-4 0 16,13 4 0-16,0-6 0 0,13 1 0 0,0-2 0 15,6 0 0-15,14-1 0 0,19 1 0 16,7 0 0-16,18 0 0 0,14-1 0 0,8-3 0 16,12 4 0-16,-1-1 0 0,1 2 0 0,6-3 0 15,-6 6 0-15,0-4 0 0,-8 3 0 0,2 3 0 16,-14-2 0-16,-6 3 0 0,-1 0 0 0,-19-4 0 16,0 4 0-16,-19 0 0 0,0 5 0 15,-20-1 0-15,0-5 0 0,-20 5 0 0,-13 3 0 16,1-3 0-16,-21-1 0 0,-5 1 0 0,-7-1 0 15,0-2 0-15,-7 3 0 0,0-5 0 0,1 2 0 16,6-1 0-16,0-5 0 0,6 3 0 0,0-2 0 16,7-4 0-16,13 1 0 0,-1-1 0 0,8-3 0 15,-1 4 0-15,7-4 0 0,1 0 0 16,-1-4 0-16,6 4 0 0,-7-7 0 0,-5 0 0 16,-1-5 0-16,-5 2-563 0,-1-1-1110 0,5-5 1 15,-4 10 109-15,-1-5 262 0,-7 3 416 0,0 1 415 16</inkml:trace>
  <inkml:trace contextRef="#ctx0" brushRef="#br0" timeOffset="12679.91">11592 12530 250 0,'-7'-3'698'15,"7"-1"152"-15,-7-3 114 0,-6 0 58 0,1-4-62 16,4 0-100-16,2 3-122 0,-6 1-39 0,4 0-24 16,2 0-200-16,0 3-475 0,-1-4 0 15,-6 8 0-15,6 0 0 0,7 0 0 0,-6 8 0 16,6 3 0-16,0 0 0 0,6 3 0 16,1 5 0-16,0 2 0 0,-1 6 0 0,1-2 0 0,-1 8 0 15,0-4 0-15,2 9 0 0,-2-2 0 0,-6 4 0 16,0 1 0-16,-6-1 0 0,-2 0 0 15,2 4 0-15,0-3 0 0,-1-1 0 16,-6 4 0-16,6-3 0 0,1-4 0 0,0-1 0 0,0-2 0 16,6-2 0-16,-8-2 0 0,2-1 0 15,6-7 0-15,-6-3 0 0,6-1 0 0,0-7 0 16,-7-4 0-16,7-3 0 0,0 0 0 0,7-8 0 16,5-7 0-16,8-3 0 0,0-1 0 0,-1-8 0 15,-5 1 0-15,-2 0-1098 0,8-7-327 16,-7-4-8-16,0 0 98 0,-6 0 165 0,5-4 264 15,-6 4 300-15</inkml:trace>
  <inkml:trace contextRef="#ctx0" brushRef="#br0" timeOffset="13229.95">11507 12596 581 0,'0'-20'811'0,"-7"-3"139"16,7 0 103-16,0 2 16 0,0-1-121 0,7 0-201 15,5 3-100-15,-4 2-50 0,4 2-37 0,2-1-332 16,-8 3-228-16,0-3 0 0,14 5 0 15,-1 0 0-15,7 1 0 0,7 2 0 0,-1 1 0 16,8-1 0-16,-1 8 0 0,6 0 0 0,1 0 0 16,7 4 0-16,-2 3 0 0,1 1 0 0,1-2 0 15,-2 6 0-15,-5-1 0 0,0 4 0 16,0 0 0-16,-8-1 0 0,-5 1 0 0,-1 0 0 0,-12 3 0 16,-7-4 0-16,1 5 0 0,-14-1 0 15,-7 0 0-15,-13 1 0 0,-12-1 0 0,-14 1 0 16,-6 3 0-16,-6-4 0 0,-7 4 0 0,12-4 0 15,-6 1 0-15,7-4 0 0,1-1 0 16,5 1 0-16,13-1 0 0,7-7 0 0,0 5 0 16,13-5 0-16,-1-3 0 0,14 2 0 0,0 2 0 15,20 1 0-15,7-7 0 0,5 2 0 16,14 0 0-16,12 0 0 0,8-1 0 0,11 1 0 0,2 4 0 16,-1-5 0-16,0 4 0 0,0 0 0 15,1 1 0-15,-8-1 0 0,-5 5 0 0,-15-2 0 16,2 1 0-16,-14 0 0 0,0 0 0 0,-13 4 0 15,0-1 0-15,-6 6 0 0,-8-6 0 0,-4 4 0 16,-8 0 0-16,0 1 0 0,-14-1 0 16,1 4 0-16,-13-3 0 0,0-1 0 0,-7-3 0 15,-13 3 0-15,-5 0 0 0,-1 0 0 0,-7-3 0 16,-6 4 0-16,0-5 0 0,-8 1 0 0,2 0 0 16,0-4 0-16,-1-1 0 0,0 2 0 15,1-9 0-15,-1 5 0 0,7-2 0 0,12-6 0 16,-6 5 0-16,14-10 0 0,7 3 0 0,5-2 0 15,13-7 0-15,6-4 0 0,14-3 0 0,8-1 0 16,4 4 0-16,15-7-61 0,5 0-1346 16,21-3-97-16,5-4 32 0,14 3 135 0,-1 0 196 15,14 1 326-15,0-1 383 0</inkml:trace>
  <inkml:trace contextRef="#ctx0" brushRef="#br0" timeOffset="13663.91">14648 12755 503 0,'-46'15'822'0,"13"-5"144"0,1-1 104 15,18-3 30-15,2 2-161 0,-1-1-226 0,6-3-107 16,14 0-50-16,12-1-25 0,13-3-146 0,21 4-385 16,12-4 0-16,20 3 0 0,6-3 0 0,6 0 0 15,15 4 0-15,5-4 0 0,7 0 0 16,-1-4 0-16,14 4 0 0,-6-3 0 0,11-1 0 16,-11 1 0-16,6-5 0 0,-7 4 0 0,-13 1 0 15,1-5 0-15,-7 2 0 0,-7 1 0 0,-7-2 0 16,-6 2 0-16,-12-1 0 0,-8 2 0 15,-5 0 0-15,-7 1 0 0,-8-1 0 0,-4 4 0 16,4-4 0-16,-11 4 0 0,-1-4 0 0,-1 4 0 16,-5 0 0-16,-1 0 0 0,-5 0 0 0,-7 0 0 15,-14 0 0-15,0 0 0 0,1 0 0 16,-7-2 0-16,0-3 0 0,-7 2 0 0,-18-1 0 16,-21 1 0-16,7-5-370 0,-13 1-979 0,13-7-98 15,-1-1 31-15,-5 4 147 0,-1-5 208 0,1 5 272 16,6-3 340-16</inkml:trace>
  <inkml:trace contextRef="#ctx0" brushRef="#br0" timeOffset="13999.38">16680 12509 572 0,'-13'-4'804'0,"1"0"130"15,4 1 92-15,2-1-17 0,6 0-106 0,0 4-193 16,0 0-106-16,0 0-45 0,6 4-5 0,14 0-38 16,0-4-516-16,19 3 0 0,0 5 0 15,13-4 0-15,7 4 0 0,0 1 0 0,6-1 0 16,0 4 0-16,7-2 0 0,6 1 0 0,-7 0 0 15,-5 0 0-15,-1 4 0 0,0-1 0 0,-13-2 0 16,-6 3 0-16,-8-1 0 0,-5 5 0 16,-7-4 0-16,-12 2 0 0,-2 2 0 0,-12-1 0 15,-6 3 0-15,-7 2 0 0,-13 0 0 0,-14 2 0 16,2-4 0-16,-15 6 0 0,2-1 0 16,-8-1 0-16,0 1 0 0,1-4 0 0,-1 3 0 15,0 1 0-15,7-4 0 0,0-1 0 0,6-1 0 16,7-3 0-16,7-5 0 0,6 2 0 0,-1-2 0 15,8-5 0-15,6-4 0 0,-1 4 0 16,2-3 0-16,12-4 0 0,0-4 0 0,6-3 0 16,0 0 0-16,14-4 0 0,0-4-832 0,6-3-735 15,7 0 2-15,-1-5 105 0,7-2 208 0,7-1 322 16,13 0 436-16</inkml:trace>
  <inkml:trace contextRef="#ctx0" brushRef="#br0" timeOffset="14348.22">19339 12293 272 0,'12'-8'802'0,"15"-4"196"0,-20 5 146 0,-1-4 147 16,1 8-49-16,-14-4-233 0,1-1-155 15,-14 4-275-15,-12 1-579 0,-15 3 0 0,-4 0 0 16,-15 7 0-16,-5 4 0 0,-1 5 0 0,-6-2 0 16,0 8 0-16,6 3 0 0,1 1 0 15,12 8 0-15,6-5 0 0,8 7 0 0,13 1 0 16,18-1 0-16,8 5 0 0,19-9 0 0,13 6 0 16,14-1 0-16,11-8 0 0,21 4 0 0,6-8 0 15,7 1 0-15,0-7 0 0,12-1 0 0,-6-7 0 16,1 0 0-16,-1-4 0 0,-6-3 0 15,0-4 0-15,-14 0 0 0,0-4 0 0,-5-3 0 16,-21-4 0-16,8 4 0 0,-21-4 0 0,-5-4-1252 16,-8-4-399-16,-6 1 44 0,-13-3 155 15,-13-2 281-15,0 2 456 0</inkml:trace>
</inkml:ink>
</file>

<file path=ppt/ink/ink2.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112.15017" units="1/cm"/>
          <inkml:channelProperty channel="Y" name="resolution" value="65.85366" units="1/cm"/>
          <inkml:channelProperty channel="T" name="resolution" value="1" units="1/dev"/>
        </inkml:channelProperties>
      </inkml:inkSource>
      <inkml:timestamp xml:id="ts0" timeString="2022-05-24T06:34:27.1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3076 10641 0,'74'0'62,"25"0"-46,100 0-16,-1 0 15,26 0-15,48 0 16,125 0 0,-49 0-1,-274 0 1,0 0 15,-24 25-31,99-25 16,148 0-1,100 25 1,-124-25 0,-149 0-1,-25 0 1,25 0-1,50 0 1,-50 0 0,-49 0-1,123 0 1,50 0 0,-99 0-1,99 0 16,0 0-15,-99 0 0,0 0-1,-25 0 1,-50 0 0,-24 0-1,24 0 1,25 0-1,-49 0-15,223 25 16,-149-25 0,-50 0-1,25 0 1,75 0 0,24 0-1,50 0 16,25 49-15,25-24 0,-149-25-1,-124 0 1,49 0 0,-24 0-16,123 0 15,75 0 1,124 0-1,-148 0 1,24 0 0,-124 0-1,-25 0 1,0 0 0,0 25-1,75-25 16,-50 0-15,248 0 0,-223 0-1,149 0 1,-75-25 0,99 25-1,75 0 1,-74 0-1,-125 0 1,-49 0 0,0 0-1,-100 0 1,1 0 0,0 0-1,148 0 16,-74 0-15,-50 0 0,50 0-1,75 0 1,49-25 0,-50 25-1,-123 0 1,-50 0-1,49 0 1,100 0 0,-125 0-16,75 0 15,50 0 1,0 0 0,-1-25-1,150 1 16,-125-1-15,-148 25 0,-26-25-1,1 25 1,25 0 0,223 0-1,124 0 1,-249 25-1,100-25 1,-123 0 0,48 0-1,-49 0 1,-25 0 0,-49 0 15,0 0-16,49 0 1,50 0 0,49 0-1,-99 25-15,50-25 16,25 0 0,49 0-1,0 49 1,-124-24-1,-49-25 1,-25 0 0,0 0-1,49 0 1,1 0 0,-51 0 15,51 0-16,-50 0-15,24 0 16,50 0 0,100 25-1,-1-25 1,100 0 0,148 0-1,-148 0 1,-25 0-1,-199 0 1,-24 0 0,-25 0 15,49 0-31,125 0 16,-1 0 15,-74 0-16,0 0 1,-50 0 0,299-25-1,23 25 1,101 0 0,-175 0-1,25 0 1,-198 0-1,0 0 1,124 0 0,24 0-1,-148 0 1,-25 0 0,0-25 15,-49 25-16,24-25 1,75 1 0,-150 24-1,26 0 48,-25-25-63,74 0 15,-25 25 1,-49 0 0,0 0-1,0 0 32,24 0-31,51 0-1,-1 0-15,-74 0 16,-1 0 31,1 0-31,25 0-1,-25 0 1,-1 0-1,1 0 1,50 25 0,24-25-1,-74 0 1</inkml:trace>
</inkml:ink>
</file>

<file path=ppt/ink/ink3.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112.15017" units="1/cm"/>
          <inkml:channelProperty channel="Y" name="resolution" value="65.85366" units="1/cm"/>
          <inkml:channelProperty channel="T" name="resolution" value="1" units="1/dev"/>
        </inkml:channelProperties>
      </inkml:inkSource>
      <inkml:timestamp xml:id="ts0" timeString="2022-05-24T06:34:30.99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3398 11807 0,'25'0'46,"0"0"-30,49 0-16,25 0 16,274 0-1,-51 0 1,-74 0 0,-25 0-1,75 0 1,-25 0-1,-75 0 1,-49 0 0,-99 0-1,49 0 1,223 0 0,75 0-1,-25 0 1,-124 0-1,0 0 1,-49 0 0,-125 0-1,25 0 1,50 0 0,25 0-1,-100 0-15,100 0 16,-100 0-1,1 0 1,24 0 15,50 0-15,74 0 0,-173 0-1,24 0 1,-24 0-1,-25 0 1,24 0 0,26 0-1,-26 0-15,224 0 16,0 0 0,-25 0-1,-99 0 1,-75 0-1,1 0 1,73 0 15,224 0-15,-74 0 0,74 0-1,-25 0 1,-148 0-1,-174 0 1,74 0 0,75 0-1,123 0 1,-148 0 0,198 0-1,-49 0 1,-149 0-1,0 0 1,24 0 15,-74 0-15,-24 0 0,-26 0-16,51 0 15,123 0 1,0 0-1,0 0 1,-74 0 0,-25 0-1,100 0 1,-100 0 0,0 0-1,-50 0 1,25 0-1,25 0 1,25 0 15,25 0-15,74 0 0,173 0-1,-24 0 1,25 0-1,-50 0 1,-124 0 0,-99 0-1,74 0 1,-24 0 0,49 0-1,-174 0-15,125 0 16,-1 0-1,174 25 1,0-25 15,-124 0-15,199 0 0,-51 0-1,-23 0 1,123 0-1,-199 49 1,-73-49 0,-100 0-1,-100 0 1,51 0 0,24 0-1,199 0 1,148 0-1,1 0 1,49 0 15,-50 0-15,1 0 0,-100 0-1,-173 0 1,-1 0-1,-24 0 1,-50 0 0,0 0-1,125 0 1,123 0 0,-124 0-1,-148 0 1,-26 0-1,75 0 17,100 25-17,24 0 1,24-25 0,-172 0-16,24 0 15,-75 0 1,-24 0 62,0 0-78,0 0 16</inkml:trace>
</inkml:ink>
</file>

<file path=ppt/ink/ink4.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112.15017" units="1/cm"/>
          <inkml:channelProperty channel="Y" name="resolution" value="65.85366" units="1/cm"/>
          <inkml:channelProperty channel="T" name="resolution" value="1" units="1/dev"/>
        </inkml:channelProperties>
      </inkml:inkSource>
      <inkml:timestamp xml:id="ts0" timeString="2022-05-24T06:34:33.9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19968 13122 0,'-50'-100'31,"1"100"-16,24-24-15,-50-1 16,-49-50 0,0 26-1,-99 49 1,-323-99 0,323 99-1,25-25-15,-1 25 16,-74 0-16,-24 0 15,-150 0 17,100 0-17,-323 0 1,149 0 0,25 0-1,-25 0 1,124 0-1,25 0 1,-24 0 0,-101 0-1,-73 99 1,123 0 0,150 0-1,173-74 1,0 50-1,-50 49 17,-124 49-17,125-49 1,24 50 0,50-25-1,0 49 1,74 25-1,0-49-15,0 99 16,-74 173 0,49 1-1,50-1 1,0-98 0,50-26-1,74-74 1,0-49 15,0 73-15,50-73-1,-50-1 1,49 1 0,-98-125-16,98 125 15,1-26 1,0-24-1,74 25 1,49 24 0,-73-198-1,148 0 1,-124 0 0,-25 0-1,199 0 1,74 0-1,-25 0 17,-198 0-32,248 0 15,-25 0 1,0 0 0,-99 0-1,99 0 1,198 0-1,199 0 1,-273 0 0,-123 0-1,-249 0 1,-50-74 0,422-125-1,-173 150 1,49-75 15,-124 0-15,-199-25-1,-73 74 1,-1-49 0,124-24-1,-148 98 1,73-49-1,26-75 1,0 75 0,74-100-1,-149 75 1,-49 50 0,24-75-1,-49 50 16,-25 0-15,0 0 0,0-1-1,0-48 1,0-51 0,0-49-1,-149-99 1,-50-25-1,1 74 1,173 199 0,-49 0-1,-50-25 1,25 24 0,-50-24-1,25 25 1,0 49 15,-124-98-15,124 73-1,-100-24 1,150 49 0,0 26-1,-174-26 1,-75 0-1,-24-24 1,148 49 0,51 0-1,-1 1 1,-25-1 0,50 25-1,0-25 16,-99-25-15,-100 26 0,50-26-1,50-24 1,-50-1 0,-148-24-1,73-25 1,26 25-1,173 49 1,-74 0 0,148 26-1,-24-1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28747-762D-43B3-84F4-D06C432531C7}" type="datetimeFigureOut">
              <a:rPr lang="en-US" smtClean="0"/>
              <a:t>4/10/23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2D933-958D-470A-A515-B47CEC1AE3B3}" type="slidenum">
              <a:rPr lang="en-US" smtClean="0"/>
              <a:t>‹#›</a:t>
            </a:fld>
            <a:endParaRPr lang="en-US"/>
          </a:p>
        </p:txBody>
      </p:sp>
    </p:spTree>
    <p:extLst>
      <p:ext uri="{BB962C8B-B14F-4D97-AF65-F5344CB8AC3E}">
        <p14:creationId xmlns:p14="http://schemas.microsoft.com/office/powerpoint/2010/main" val="22592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5153-376D-8576-57CF-8282F72CC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D3D5210F-C6BF-5CC3-1D24-5539AC427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336A13A2-5E09-C60C-6BE9-6B4DE113017F}"/>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5" name="Footer Placeholder 4">
            <a:extLst>
              <a:ext uri="{FF2B5EF4-FFF2-40B4-BE49-F238E27FC236}">
                <a16:creationId xmlns:a16="http://schemas.microsoft.com/office/drawing/2014/main" id="{D053A7D5-B648-E8CA-D240-BC9F06937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70715-9E86-C256-3D2F-649011CDE945}"/>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115323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A18E-038E-3DE1-DF9C-ACC494AE3203}"/>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A12D60EF-46D6-D01B-5418-06F53D020C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E6CEC1E4-819E-3DD4-ED00-E41976761B08}"/>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5" name="Footer Placeholder 4">
            <a:extLst>
              <a:ext uri="{FF2B5EF4-FFF2-40B4-BE49-F238E27FC236}">
                <a16:creationId xmlns:a16="http://schemas.microsoft.com/office/drawing/2014/main" id="{B9818924-3EEC-D674-86E3-2A5990E7F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C7872-F295-4673-C8D6-F16846596BB2}"/>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1334173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770D4-CB5C-6F9C-C11D-BF570CE695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B0D3A12E-8928-2CC9-CC75-657069783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21208609-1D5A-E0C4-DBDD-CC7A7FA5D053}"/>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5" name="Footer Placeholder 4">
            <a:extLst>
              <a:ext uri="{FF2B5EF4-FFF2-40B4-BE49-F238E27FC236}">
                <a16:creationId xmlns:a16="http://schemas.microsoft.com/office/drawing/2014/main" id="{C97D5E7F-AAD8-92FD-5095-24B83B4AD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3213D-4E01-B4BA-0296-C14B83D40F32}"/>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91412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A2589-2AB6-FC33-AC9E-240A59409DE0}"/>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679F328D-2133-3E9C-67B6-4AE16CEE5E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988EE179-B51A-230A-27C5-91CD5022D160}"/>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5" name="Footer Placeholder 4">
            <a:extLst>
              <a:ext uri="{FF2B5EF4-FFF2-40B4-BE49-F238E27FC236}">
                <a16:creationId xmlns:a16="http://schemas.microsoft.com/office/drawing/2014/main" id="{2155DF52-34B5-18AB-AB60-44583D808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B6F13-B8A6-948B-E31E-86761DF99DFE}"/>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186533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FF83-90E1-7034-9051-29C5053BF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E309C21D-9092-75C1-FFED-17C5EEFEA0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48BA31-7974-CB50-93BE-424D2BEDEB44}"/>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5" name="Footer Placeholder 4">
            <a:extLst>
              <a:ext uri="{FF2B5EF4-FFF2-40B4-BE49-F238E27FC236}">
                <a16:creationId xmlns:a16="http://schemas.microsoft.com/office/drawing/2014/main" id="{E7BAEDED-AB54-0984-696F-EDDE6AFD7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1069F-881E-7C57-A701-8AD6661C9644}"/>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332654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6B9B-7AB7-3EB1-BE5E-ED49BBDC7151}"/>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34018210-8F63-E058-5B87-372379207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636CC584-7483-3B63-56AA-18DB223A50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DFD6B9F5-CCA5-CEFB-5130-F713A927487F}"/>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6" name="Footer Placeholder 5">
            <a:extLst>
              <a:ext uri="{FF2B5EF4-FFF2-40B4-BE49-F238E27FC236}">
                <a16:creationId xmlns:a16="http://schemas.microsoft.com/office/drawing/2014/main" id="{DB676319-7B41-0236-324B-0630D4F6C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96739-9AA1-A8F3-B820-FCBAB61B7BCF}"/>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308621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F0A9-8FAF-10BF-2971-C95E6329D4AE}"/>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610360E7-B609-B7EB-7967-674DC3BB6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B5016C-A89B-744A-FFEF-AF9C36827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FC581CA4-9CF4-D1AA-EA88-7B56F5709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E36CC-2684-7740-3A0B-7503F5F295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73EF2257-3BE7-CC6A-CE6E-302B30DF2F36}"/>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8" name="Footer Placeholder 7">
            <a:extLst>
              <a:ext uri="{FF2B5EF4-FFF2-40B4-BE49-F238E27FC236}">
                <a16:creationId xmlns:a16="http://schemas.microsoft.com/office/drawing/2014/main" id="{FCDD93C9-0B0A-378C-34CB-145CF1F4C2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587C9E-F96F-E7B2-CC26-8DA3B7E79A1D}"/>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153322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4050-3D99-2734-1513-8FDF0455CACD}"/>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B5AFEB26-936D-4957-58DE-9BB4616B01CB}"/>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4" name="Footer Placeholder 3">
            <a:extLst>
              <a:ext uri="{FF2B5EF4-FFF2-40B4-BE49-F238E27FC236}">
                <a16:creationId xmlns:a16="http://schemas.microsoft.com/office/drawing/2014/main" id="{29F57673-65CB-2CE2-733E-8D371831F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95A537-B5AF-FAE7-4030-CCAAFC215F2B}"/>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80739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55A7C-8237-8F0C-27BA-276443A6ACD4}"/>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3" name="Footer Placeholder 2">
            <a:extLst>
              <a:ext uri="{FF2B5EF4-FFF2-40B4-BE49-F238E27FC236}">
                <a16:creationId xmlns:a16="http://schemas.microsoft.com/office/drawing/2014/main" id="{AB15F85E-13C5-1952-7FED-96E27552B6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7C06E6-34BA-B73E-4D1E-3512F68958A6}"/>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127085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38C8-2F65-DBD2-06CE-ED46CE5A9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C88E908B-D7BD-9FB5-64B2-0873E070B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86D95454-05E1-0A4C-6AA8-C9DA0379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7054C-57CF-A53E-4E04-6840963C35D9}"/>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6" name="Footer Placeholder 5">
            <a:extLst>
              <a:ext uri="{FF2B5EF4-FFF2-40B4-BE49-F238E27FC236}">
                <a16:creationId xmlns:a16="http://schemas.microsoft.com/office/drawing/2014/main" id="{543F6E46-FEFA-1A41-897E-032FE583A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7838-1B9E-13B8-C837-AE5BEA3C242B}"/>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278186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A017-2A2A-F599-EEE2-569DAAF350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4C6B0091-B55A-ED2B-7079-807A345F9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0FE3BC03-C9BC-44C3-C539-DEF0D7E42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3DC43-8336-CC32-0672-266A5B30E0B2}"/>
              </a:ext>
            </a:extLst>
          </p:cNvPr>
          <p:cNvSpPr>
            <a:spLocks noGrp="1"/>
          </p:cNvSpPr>
          <p:nvPr>
            <p:ph type="dt" sz="half" idx="10"/>
          </p:nvPr>
        </p:nvSpPr>
        <p:spPr/>
        <p:txBody>
          <a:bodyPr/>
          <a:lstStyle/>
          <a:p>
            <a:fld id="{D76087EC-D5C8-499D-AAE6-86E24B79B856}" type="datetimeFigureOut">
              <a:rPr lang="en-US" smtClean="0"/>
              <a:t>4/10/23</a:t>
            </a:fld>
            <a:endParaRPr lang="en-US"/>
          </a:p>
        </p:txBody>
      </p:sp>
      <p:sp>
        <p:nvSpPr>
          <p:cNvPr id="6" name="Footer Placeholder 5">
            <a:extLst>
              <a:ext uri="{FF2B5EF4-FFF2-40B4-BE49-F238E27FC236}">
                <a16:creationId xmlns:a16="http://schemas.microsoft.com/office/drawing/2014/main" id="{17332860-A351-A2D4-A589-176B7E98C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70DB2-EF6B-A486-EE61-02ECA55E9E39}"/>
              </a:ext>
            </a:extLst>
          </p:cNvPr>
          <p:cNvSpPr>
            <a:spLocks noGrp="1"/>
          </p:cNvSpPr>
          <p:nvPr>
            <p:ph type="sldNum" sz="quarter" idx="12"/>
          </p:nvPr>
        </p:nvSpPr>
        <p:spPr/>
        <p:txBody>
          <a:bodyPr/>
          <a:lstStyle/>
          <a:p>
            <a:fld id="{C7081C00-577B-4201-8F92-F28E35EE0FC5}" type="slidenum">
              <a:rPr lang="en-US" smtClean="0"/>
              <a:t>‹#›</a:t>
            </a:fld>
            <a:endParaRPr lang="en-US"/>
          </a:p>
        </p:txBody>
      </p:sp>
    </p:spTree>
    <p:extLst>
      <p:ext uri="{BB962C8B-B14F-4D97-AF65-F5344CB8AC3E}">
        <p14:creationId xmlns:p14="http://schemas.microsoft.com/office/powerpoint/2010/main" val="228579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0E461-9C3B-31F3-43C8-ABC6B9ED3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1211055B-E48A-C81E-0E6C-A84CADD8CE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E5988CAC-9513-6CA8-EDFE-0502EDF3C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087EC-D5C8-499D-AAE6-86E24B79B856}" type="datetimeFigureOut">
              <a:rPr lang="en-US" smtClean="0"/>
              <a:t>4/10/23</a:t>
            </a:fld>
            <a:endParaRPr lang="en-US"/>
          </a:p>
        </p:txBody>
      </p:sp>
      <p:sp>
        <p:nvSpPr>
          <p:cNvPr id="5" name="Footer Placeholder 4">
            <a:extLst>
              <a:ext uri="{FF2B5EF4-FFF2-40B4-BE49-F238E27FC236}">
                <a16:creationId xmlns:a16="http://schemas.microsoft.com/office/drawing/2014/main" id="{0785F076-8DF1-1DC0-571D-14F7DBF50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54260C-85E8-AAB1-DBF3-47D80D930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81C00-577B-4201-8F92-F28E35EE0FC5}" type="slidenum">
              <a:rPr lang="en-US" smtClean="0"/>
              <a:t>‹#›</a:t>
            </a:fld>
            <a:endParaRPr lang="en-US"/>
          </a:p>
        </p:txBody>
      </p:sp>
    </p:spTree>
    <p:extLst>
      <p:ext uri="{BB962C8B-B14F-4D97-AF65-F5344CB8AC3E}">
        <p14:creationId xmlns:p14="http://schemas.microsoft.com/office/powerpoint/2010/main" val="4244164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3.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het.colorado.edu/sims/html/projectile-motion/latest/projectile-motion_en.html" TargetMode="External"/><Relationship Id="rId2" Type="http://schemas.openxmlformats.org/officeDocument/2006/relationships/hyperlink" Target="https://phet.colorado.edu/en/simulations/energy-skate-par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1A6EF22-A83E-AD4D-CC40-685830AB44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84C8E42-9BEB-4E7B-982E-CA2402A36172}"/>
              </a:ext>
            </a:extLst>
          </p:cNvPr>
          <p:cNvSpPr>
            <a:spLocks noGrp="1"/>
          </p:cNvSpPr>
          <p:nvPr>
            <p:ph type="ctrTitle"/>
          </p:nvPr>
        </p:nvSpPr>
        <p:spPr>
          <a:xfrm>
            <a:off x="1280160" y="2837102"/>
            <a:ext cx="10058400" cy="3574778"/>
          </a:xfrm>
          <a:effectLst>
            <a:outerShdw blurRad="50800" dist="38100" dir="2700000" algn="tl" rotWithShape="0">
              <a:prstClr val="black">
                <a:alpha val="40000"/>
              </a:prstClr>
            </a:outerShdw>
          </a:effectLst>
        </p:spPr>
        <p:txBody>
          <a:bodyPr>
            <a:normAutofit/>
          </a:bodyPr>
          <a:lstStyle/>
          <a:p>
            <a:r>
              <a:rPr lang="en-US" sz="5200" b="1" i="0" u="none" strike="noStrike" dirty="0">
                <a:solidFill>
                  <a:srgbClr val="FFFFFF"/>
                </a:solidFill>
                <a:effectLst/>
                <a:latin typeface="Ink Free" panose="03080402000500000000" pitchFamily="66" charset="0"/>
              </a:rPr>
              <a:t>U1M2L3</a:t>
            </a:r>
            <a:r>
              <a:rPr lang="en-US" sz="5200" b="1" dirty="0">
                <a:solidFill>
                  <a:srgbClr val="FFFFFF"/>
                </a:solidFill>
                <a:latin typeface="Ink Free" panose="03080402000500000000" pitchFamily="66" charset="0"/>
              </a:rPr>
              <a:t>  </a:t>
            </a:r>
            <a:br>
              <a:rPr lang="en-US" sz="5200" b="1" dirty="0">
                <a:solidFill>
                  <a:srgbClr val="FFFFFF"/>
                </a:solidFill>
                <a:latin typeface="Ink Free" panose="03080402000500000000" pitchFamily="66" charset="0"/>
              </a:rPr>
            </a:br>
            <a:r>
              <a:rPr lang="en-US" sz="5200" b="1" dirty="0">
                <a:solidFill>
                  <a:srgbClr val="FFFFFF"/>
                </a:solidFill>
                <a:latin typeface="Ink Free" panose="03080402000500000000" pitchFamily="66" charset="0"/>
              </a:rPr>
              <a:t>CONSERVATION OF ENERGY </a:t>
            </a:r>
          </a:p>
        </p:txBody>
      </p:sp>
      <p:pic>
        <p:nvPicPr>
          <p:cNvPr id="3" name="Picture 2">
            <a:extLst>
              <a:ext uri="{FF2B5EF4-FFF2-40B4-BE49-F238E27FC236}">
                <a16:creationId xmlns:a16="http://schemas.microsoft.com/office/drawing/2014/main" id="{0E27D92E-E9D4-AEAA-5FC8-124D5CF90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 y="0"/>
            <a:ext cx="12191999" cy="6791157"/>
          </a:xfrm>
          <a:prstGeom prst="rect">
            <a:avLst/>
          </a:prstGeom>
        </p:spPr>
      </p:pic>
    </p:spTree>
    <p:extLst>
      <p:ext uri="{BB962C8B-B14F-4D97-AF65-F5344CB8AC3E}">
        <p14:creationId xmlns:p14="http://schemas.microsoft.com/office/powerpoint/2010/main" val="293951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14AB-AA32-46ED-3CA0-B3EE7D9DB95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135570D-05AC-110E-0BDA-7548D3A553EF}"/>
              </a:ext>
            </a:extLst>
          </p:cNvPr>
          <p:cNvPicPr>
            <a:picLocks noGrp="1" noChangeAspect="1"/>
          </p:cNvPicPr>
          <p:nvPr>
            <p:ph idx="1"/>
          </p:nvPr>
        </p:nvPicPr>
        <p:blipFill>
          <a:blip r:embed="rId2"/>
          <a:stretch>
            <a:fillRect/>
          </a:stretch>
        </p:blipFill>
        <p:spPr>
          <a:xfrm>
            <a:off x="524659" y="365126"/>
            <a:ext cx="11142682" cy="6340474"/>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059710A-33F6-7317-7BC7-BD75B201727C}"/>
                  </a:ext>
                </a:extLst>
              </p14:cNvPr>
              <p14:cNvContentPartPr/>
              <p14:nvPr/>
            </p14:nvContentPartPr>
            <p14:xfrm>
              <a:off x="1829520" y="1962000"/>
              <a:ext cx="9536040" cy="3321360"/>
            </p14:xfrm>
          </p:contentPart>
        </mc:Choice>
        <mc:Fallback xmlns="">
          <p:pic>
            <p:nvPicPr>
              <p:cNvPr id="3" name="Ink 2">
                <a:extLst>
                  <a:ext uri="{FF2B5EF4-FFF2-40B4-BE49-F238E27FC236}">
                    <a16:creationId xmlns:a16="http://schemas.microsoft.com/office/drawing/2014/main" id="{4059710A-33F6-7317-7BC7-BD75B201727C}"/>
                  </a:ext>
                </a:extLst>
              </p:cNvPr>
              <p:cNvPicPr/>
              <p:nvPr/>
            </p:nvPicPr>
            <p:blipFill>
              <a:blip r:embed="rId4"/>
              <a:stretch>
                <a:fillRect/>
              </a:stretch>
            </p:blipFill>
            <p:spPr>
              <a:xfrm>
                <a:off x="1820160" y="1952640"/>
                <a:ext cx="9554760" cy="3340080"/>
              </a:xfrm>
              <a:prstGeom prst="rect">
                <a:avLst/>
              </a:prstGeom>
            </p:spPr>
          </p:pic>
        </mc:Fallback>
      </mc:AlternateContent>
    </p:spTree>
    <p:extLst>
      <p:ext uri="{BB962C8B-B14F-4D97-AF65-F5344CB8AC3E}">
        <p14:creationId xmlns:p14="http://schemas.microsoft.com/office/powerpoint/2010/main" val="145502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82E2-D0F7-3FC6-49E7-7DA3ED803B64}"/>
              </a:ext>
            </a:extLst>
          </p:cNvPr>
          <p:cNvSpPr>
            <a:spLocks noGrp="1"/>
          </p:cNvSpPr>
          <p:nvPr>
            <p:ph type="title"/>
          </p:nvPr>
        </p:nvSpPr>
        <p:spPr/>
        <p:txBody>
          <a:bodyPr/>
          <a:lstStyle/>
          <a:p>
            <a:r>
              <a:rPr lang="en-US" dirty="0"/>
              <a:t>How does energy transfer into or out of a system? </a:t>
            </a:r>
          </a:p>
        </p:txBody>
      </p:sp>
      <p:sp>
        <p:nvSpPr>
          <p:cNvPr id="3" name="Content Placeholder 2">
            <a:extLst>
              <a:ext uri="{FF2B5EF4-FFF2-40B4-BE49-F238E27FC236}">
                <a16:creationId xmlns:a16="http://schemas.microsoft.com/office/drawing/2014/main" id="{EDB2D934-D828-A108-0FBD-5F4F728C63A3}"/>
              </a:ext>
            </a:extLst>
          </p:cNvPr>
          <p:cNvSpPr>
            <a:spLocks noGrp="1"/>
          </p:cNvSpPr>
          <p:nvPr>
            <p:ph idx="1"/>
          </p:nvPr>
        </p:nvSpPr>
        <p:spPr/>
        <p:txBody>
          <a:bodyPr/>
          <a:lstStyle/>
          <a:p>
            <a:r>
              <a:rPr lang="en-US" dirty="0"/>
              <a:t>As the object moves, kinetic energy and potential energy can transfer from one object to another without being lost. </a:t>
            </a:r>
          </a:p>
          <a:p>
            <a:r>
              <a:rPr lang="en-US" dirty="0"/>
              <a:t>Think about a pendulum again. How does the pendulum get the energy to start swinging? If you want to increase the energy of an object, where does that energy come from?</a:t>
            </a:r>
          </a:p>
        </p:txBody>
      </p:sp>
      <p:pic>
        <p:nvPicPr>
          <p:cNvPr id="7" name="Graphic 6">
            <a:extLst>
              <a:ext uri="{FF2B5EF4-FFF2-40B4-BE49-F238E27FC236}">
                <a16:creationId xmlns:a16="http://schemas.microsoft.com/office/drawing/2014/main" id="{9D008ECC-4712-F8D8-B35A-F28830AE49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73831" y="4040788"/>
            <a:ext cx="1745961" cy="2271112"/>
          </a:xfrm>
          <a:prstGeom prst="rect">
            <a:avLst/>
          </a:prstGeom>
        </p:spPr>
      </p:pic>
    </p:spTree>
    <p:extLst>
      <p:ext uri="{BB962C8B-B14F-4D97-AF65-F5344CB8AC3E}">
        <p14:creationId xmlns:p14="http://schemas.microsoft.com/office/powerpoint/2010/main" val="315795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EC6E-5F99-7D6A-BF64-21DEDB344A41}"/>
              </a:ext>
            </a:extLst>
          </p:cNvPr>
          <p:cNvSpPr>
            <a:spLocks noGrp="1"/>
          </p:cNvSpPr>
          <p:nvPr>
            <p:ph type="title"/>
          </p:nvPr>
        </p:nvSpPr>
        <p:spPr/>
        <p:txBody>
          <a:bodyPr/>
          <a:lstStyle/>
          <a:p>
            <a:r>
              <a:rPr lang="en-US" dirty="0"/>
              <a:t>Energy Transfer Signs </a:t>
            </a:r>
          </a:p>
        </p:txBody>
      </p:sp>
      <p:sp>
        <p:nvSpPr>
          <p:cNvPr id="3" name="Content Placeholder 2">
            <a:extLst>
              <a:ext uri="{FF2B5EF4-FFF2-40B4-BE49-F238E27FC236}">
                <a16:creationId xmlns:a16="http://schemas.microsoft.com/office/drawing/2014/main" id="{FF6D7233-2845-1480-CA53-33C7597C380D}"/>
              </a:ext>
            </a:extLst>
          </p:cNvPr>
          <p:cNvSpPr>
            <a:spLocks noGrp="1"/>
          </p:cNvSpPr>
          <p:nvPr>
            <p:ph idx="1"/>
          </p:nvPr>
        </p:nvSpPr>
        <p:spPr/>
        <p:txBody>
          <a:bodyPr/>
          <a:lstStyle/>
          <a:p>
            <a:r>
              <a:rPr lang="en-US" dirty="0"/>
              <a:t>A change in an object’s motion is a sign that an energy transfer occurred between objects. If you drop a box full of objects, you will likely hear a crashing sound. Some of the mechanical energy was used to create a vibration that was heard as sound. </a:t>
            </a:r>
          </a:p>
          <a:p>
            <a:r>
              <a:rPr lang="en-US" b="1" dirty="0"/>
              <a:t>A change in the sound of a system is also a sign that an energy transfer occurred.</a:t>
            </a:r>
          </a:p>
        </p:txBody>
      </p:sp>
    </p:spTree>
    <p:extLst>
      <p:ext uri="{BB962C8B-B14F-4D97-AF65-F5344CB8AC3E}">
        <p14:creationId xmlns:p14="http://schemas.microsoft.com/office/powerpoint/2010/main" val="278215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6B478-EEA9-8CD7-D157-369B6F3D4B9C}"/>
              </a:ext>
            </a:extLst>
          </p:cNvPr>
          <p:cNvSpPr>
            <a:spLocks noGrp="1"/>
          </p:cNvSpPr>
          <p:nvPr>
            <p:ph type="title"/>
          </p:nvPr>
        </p:nvSpPr>
        <p:spPr/>
        <p:txBody>
          <a:bodyPr/>
          <a:lstStyle/>
          <a:p>
            <a:r>
              <a:rPr lang="en-US" dirty="0"/>
              <a:t>Transferring Energy </a:t>
            </a:r>
          </a:p>
        </p:txBody>
      </p:sp>
      <p:sp>
        <p:nvSpPr>
          <p:cNvPr id="3" name="Content Placeholder 2">
            <a:extLst>
              <a:ext uri="{FF2B5EF4-FFF2-40B4-BE49-F238E27FC236}">
                <a16:creationId xmlns:a16="http://schemas.microsoft.com/office/drawing/2014/main" id="{B9EE772C-AD6E-1EBD-175E-2376DBE2A7BC}"/>
              </a:ext>
            </a:extLst>
          </p:cNvPr>
          <p:cNvSpPr>
            <a:spLocks noGrp="1"/>
          </p:cNvSpPr>
          <p:nvPr>
            <p:ph idx="1"/>
          </p:nvPr>
        </p:nvSpPr>
        <p:spPr/>
        <p:txBody>
          <a:bodyPr/>
          <a:lstStyle/>
          <a:p>
            <a:r>
              <a:rPr lang="en-US" u="sng" dirty="0"/>
              <a:t>A force is a push or a pull. </a:t>
            </a:r>
          </a:p>
          <a:p>
            <a:r>
              <a:rPr lang="en-US" dirty="0"/>
              <a:t>When a force is applied to an object, the object’s kinetic and potential energy can change. You can transfer this energy when you do work. </a:t>
            </a:r>
          </a:p>
          <a:p>
            <a:r>
              <a:rPr lang="en-US" b="1" u="sng" dirty="0"/>
              <a:t>Work</a:t>
            </a:r>
            <a:r>
              <a:rPr lang="en-US" dirty="0"/>
              <a:t> is </a:t>
            </a:r>
            <a:r>
              <a:rPr lang="en-US" u="sng" dirty="0"/>
              <a:t>the transfer of energy to an object by a force that makes the object move in the direction of the force</a:t>
            </a:r>
            <a:r>
              <a:rPr lang="en-US" dirty="0"/>
              <a:t>. Work is only being done while the force is applied to an object</a:t>
            </a:r>
          </a:p>
        </p:txBody>
      </p:sp>
    </p:spTree>
    <p:extLst>
      <p:ext uri="{BB962C8B-B14F-4D97-AF65-F5344CB8AC3E}">
        <p14:creationId xmlns:p14="http://schemas.microsoft.com/office/powerpoint/2010/main" val="419297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CFCA4-C945-8908-2D3C-0BE6D03319E8}"/>
              </a:ext>
            </a:extLst>
          </p:cNvPr>
          <p:cNvSpPr>
            <a:spLocks noGrp="1"/>
          </p:cNvSpPr>
          <p:nvPr>
            <p:ph idx="1"/>
          </p:nvPr>
        </p:nvSpPr>
        <p:spPr>
          <a:xfrm>
            <a:off x="493643" y="328130"/>
            <a:ext cx="10515600" cy="3249958"/>
          </a:xfrm>
        </p:spPr>
        <p:txBody>
          <a:bodyPr/>
          <a:lstStyle/>
          <a:p>
            <a:r>
              <a:rPr lang="en-US" dirty="0"/>
              <a:t>The girl does work on the box as she lifts it. As she lifts the box onto the shelf, the energy of the box changes. </a:t>
            </a:r>
            <a:r>
              <a:rPr lang="en-US" dirty="0">
                <a:highlight>
                  <a:srgbClr val="FFFF00"/>
                </a:highlight>
              </a:rPr>
              <a:t>The work she does transfers energy to the box.</a:t>
            </a:r>
            <a:r>
              <a:rPr lang="en-US" dirty="0"/>
              <a:t> The energy of the box increases because of the gravitational interaction between the box and Earth. The box’s potential energy increases as she lifts the box higher. The vertical bars in the figure show the work that the girl does (W) and the box’s potential energy (PE). </a:t>
            </a:r>
            <a:r>
              <a:rPr lang="en-US" b="1" dirty="0"/>
              <a:t>Work depends on force and distance.</a:t>
            </a:r>
          </a:p>
        </p:txBody>
      </p:sp>
      <p:pic>
        <p:nvPicPr>
          <p:cNvPr id="6" name="Content Placeholder 4">
            <a:extLst>
              <a:ext uri="{FF2B5EF4-FFF2-40B4-BE49-F238E27FC236}">
                <a16:creationId xmlns:a16="http://schemas.microsoft.com/office/drawing/2014/main" id="{E43CEC3E-BC22-BB33-7364-7909B9FDA247}"/>
              </a:ext>
            </a:extLst>
          </p:cNvPr>
          <p:cNvPicPr>
            <a:picLocks noChangeAspect="1"/>
          </p:cNvPicPr>
          <p:nvPr/>
        </p:nvPicPr>
        <p:blipFill>
          <a:blip r:embed="rId2"/>
          <a:stretch>
            <a:fillRect/>
          </a:stretch>
        </p:blipFill>
        <p:spPr>
          <a:xfrm>
            <a:off x="1492246" y="3316459"/>
            <a:ext cx="8889711" cy="2857028"/>
          </a:xfrm>
          <a:prstGeom prst="rect">
            <a:avLst/>
          </a:prstGeom>
        </p:spPr>
      </p:pic>
    </p:spTree>
    <p:extLst>
      <p:ext uri="{BB962C8B-B14F-4D97-AF65-F5344CB8AC3E}">
        <p14:creationId xmlns:p14="http://schemas.microsoft.com/office/powerpoint/2010/main" val="276874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4983-FB92-CC68-515E-6FB2A38B24E5}"/>
              </a:ext>
            </a:extLst>
          </p:cNvPr>
          <p:cNvSpPr>
            <a:spLocks noGrp="1"/>
          </p:cNvSpPr>
          <p:nvPr>
            <p:ph type="title"/>
          </p:nvPr>
        </p:nvSpPr>
        <p:spPr>
          <a:xfrm>
            <a:off x="626165" y="912812"/>
            <a:ext cx="10515600" cy="1325563"/>
          </a:xfrm>
        </p:spPr>
        <p:txBody>
          <a:bodyPr>
            <a:normAutofit fontScale="90000"/>
          </a:bodyPr>
          <a:lstStyle/>
          <a:p>
            <a:r>
              <a:rPr lang="en-US" dirty="0"/>
              <a:t>You do work on an object only if the object moves. Imagine the girl shown in the figure tries to lift the box but cannot lift it off the floor. Then she does no work on the box and transfers no energy</a:t>
            </a:r>
          </a:p>
        </p:txBody>
      </p:sp>
      <p:pic>
        <p:nvPicPr>
          <p:cNvPr id="5" name="Content Placeholder 4">
            <a:extLst>
              <a:ext uri="{FF2B5EF4-FFF2-40B4-BE49-F238E27FC236}">
                <a16:creationId xmlns:a16="http://schemas.microsoft.com/office/drawing/2014/main" id="{0AA72B36-CE3A-45FC-4284-91A92C67DF48}"/>
              </a:ext>
            </a:extLst>
          </p:cNvPr>
          <p:cNvPicPr>
            <a:picLocks noGrp="1" noChangeAspect="1"/>
          </p:cNvPicPr>
          <p:nvPr>
            <p:ph idx="1"/>
          </p:nvPr>
        </p:nvPicPr>
        <p:blipFill>
          <a:blip r:embed="rId2"/>
          <a:stretch>
            <a:fillRect/>
          </a:stretch>
        </p:blipFill>
        <p:spPr>
          <a:xfrm>
            <a:off x="1897752" y="3382963"/>
            <a:ext cx="7972425" cy="2562225"/>
          </a:xfrm>
        </p:spPr>
      </p:pic>
    </p:spTree>
    <p:extLst>
      <p:ext uri="{BB962C8B-B14F-4D97-AF65-F5344CB8AC3E}">
        <p14:creationId xmlns:p14="http://schemas.microsoft.com/office/powerpoint/2010/main" val="282009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86AE-6EA7-BF80-59B8-81393C387881}"/>
              </a:ext>
            </a:extLst>
          </p:cNvPr>
          <p:cNvSpPr>
            <a:spLocks noGrp="1"/>
          </p:cNvSpPr>
          <p:nvPr>
            <p:ph type="title"/>
          </p:nvPr>
        </p:nvSpPr>
        <p:spPr/>
        <p:txBody>
          <a:bodyPr/>
          <a:lstStyle/>
          <a:p>
            <a:r>
              <a:rPr lang="en-US" dirty="0"/>
              <a:t>Energy </a:t>
            </a:r>
          </a:p>
        </p:txBody>
      </p:sp>
      <p:sp>
        <p:nvSpPr>
          <p:cNvPr id="3" name="Content Placeholder 2">
            <a:extLst>
              <a:ext uri="{FF2B5EF4-FFF2-40B4-BE49-F238E27FC236}">
                <a16:creationId xmlns:a16="http://schemas.microsoft.com/office/drawing/2014/main" id="{C9ECCACB-FFAD-4458-8F9D-F82F8BBC1560}"/>
              </a:ext>
            </a:extLst>
          </p:cNvPr>
          <p:cNvSpPr>
            <a:spLocks noGrp="1"/>
          </p:cNvSpPr>
          <p:nvPr>
            <p:ph idx="1"/>
          </p:nvPr>
        </p:nvSpPr>
        <p:spPr/>
        <p:txBody>
          <a:bodyPr/>
          <a:lstStyle/>
          <a:p>
            <a:r>
              <a:rPr lang="en-US" dirty="0"/>
              <a:t>An object that has energy can also do work. What will happen if the girl drops the box as she is moving it onto the shelf? </a:t>
            </a:r>
          </a:p>
          <a:p>
            <a:r>
              <a:rPr lang="en-US" dirty="0"/>
              <a:t>When the box hits the floor, it does work on the floor. Some of the box’s kinetic energy is transferred to the floor. The girl will hear some of the energy as a loud crash and feel some of the energy near her feet as the energy travels through the floor. </a:t>
            </a:r>
          </a:p>
          <a:p>
            <a:r>
              <a:rPr lang="en-US" dirty="0"/>
              <a:t>Because energy and work are connected, </a:t>
            </a:r>
            <a:r>
              <a:rPr lang="en-US" b="1" u="sng" dirty="0"/>
              <a:t>energy is sometimes described as the ability to do work</a:t>
            </a:r>
            <a:r>
              <a:rPr lang="en-US" dirty="0"/>
              <a:t>.</a:t>
            </a:r>
          </a:p>
        </p:txBody>
      </p:sp>
    </p:spTree>
    <p:extLst>
      <p:ext uri="{BB962C8B-B14F-4D97-AF65-F5344CB8AC3E}">
        <p14:creationId xmlns:p14="http://schemas.microsoft.com/office/powerpoint/2010/main" val="20869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A81D-3D6A-CDFF-59BD-784FC08918C0}"/>
              </a:ext>
            </a:extLst>
          </p:cNvPr>
          <p:cNvSpPr>
            <a:spLocks noGrp="1"/>
          </p:cNvSpPr>
          <p:nvPr>
            <p:ph type="title"/>
          </p:nvPr>
        </p:nvSpPr>
        <p:spPr/>
        <p:txBody>
          <a:bodyPr/>
          <a:lstStyle/>
          <a:p>
            <a:r>
              <a:rPr lang="en-US" dirty="0"/>
              <a:t>Doing Work </a:t>
            </a:r>
          </a:p>
        </p:txBody>
      </p:sp>
      <p:sp>
        <p:nvSpPr>
          <p:cNvPr id="3" name="Content Placeholder 2">
            <a:extLst>
              <a:ext uri="{FF2B5EF4-FFF2-40B4-BE49-F238E27FC236}">
                <a16:creationId xmlns:a16="http://schemas.microsoft.com/office/drawing/2014/main" id="{1A957390-D7E9-75E1-EA03-59D356A67FF8}"/>
              </a:ext>
            </a:extLst>
          </p:cNvPr>
          <p:cNvSpPr>
            <a:spLocks noGrp="1"/>
          </p:cNvSpPr>
          <p:nvPr>
            <p:ph idx="1"/>
          </p:nvPr>
        </p:nvSpPr>
        <p:spPr/>
        <p:txBody>
          <a:bodyPr/>
          <a:lstStyle/>
          <a:p>
            <a:r>
              <a:rPr lang="en-US" dirty="0"/>
              <a:t>Imagine pushing your bicycle into a bike rack. Your push (a force) makes your bicycle (an object) move. Therefore, work is done. </a:t>
            </a:r>
            <a:r>
              <a:rPr lang="en-US" dirty="0">
                <a:solidFill>
                  <a:srgbClr val="FF0000"/>
                </a:solidFill>
              </a:rPr>
              <a:t>You do no work if you push on the bicycle and it does not move</a:t>
            </a:r>
            <a:r>
              <a:rPr lang="en-US" dirty="0"/>
              <a:t>. </a:t>
            </a:r>
          </a:p>
          <a:p>
            <a:r>
              <a:rPr lang="en-US" dirty="0"/>
              <a:t>A force that does not make the object move does no work. Now, suppose you let go of the bicycle and it continues moving forward. The bike is still moving, but </a:t>
            </a:r>
            <a:r>
              <a:rPr lang="en-US" dirty="0">
                <a:solidFill>
                  <a:srgbClr val="FF0000"/>
                </a:solidFill>
              </a:rPr>
              <a:t>you did not apply a force so no work is being done. </a:t>
            </a:r>
          </a:p>
          <a:p>
            <a:r>
              <a:rPr lang="en-US" dirty="0"/>
              <a:t>Energy can be transferred into a system when a force does work on the object. </a:t>
            </a:r>
          </a:p>
        </p:txBody>
      </p:sp>
    </p:spTree>
    <p:extLst>
      <p:ext uri="{BB962C8B-B14F-4D97-AF65-F5344CB8AC3E}">
        <p14:creationId xmlns:p14="http://schemas.microsoft.com/office/powerpoint/2010/main" val="3293591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A296-021B-6E39-1257-04931D0D3EC0}"/>
              </a:ext>
            </a:extLst>
          </p:cNvPr>
          <p:cNvSpPr>
            <a:spLocks noGrp="1"/>
          </p:cNvSpPr>
          <p:nvPr>
            <p:ph type="title"/>
          </p:nvPr>
        </p:nvSpPr>
        <p:spPr/>
        <p:txBody>
          <a:bodyPr/>
          <a:lstStyle/>
          <a:p>
            <a:r>
              <a:rPr lang="en-US" dirty="0"/>
              <a:t>What causes energy to be transferred out of a system?</a:t>
            </a:r>
          </a:p>
        </p:txBody>
      </p:sp>
      <p:sp>
        <p:nvSpPr>
          <p:cNvPr id="3" name="Content Placeholder 2">
            <a:extLst>
              <a:ext uri="{FF2B5EF4-FFF2-40B4-BE49-F238E27FC236}">
                <a16:creationId xmlns:a16="http://schemas.microsoft.com/office/drawing/2014/main" id="{9414DF46-BEB2-9822-C9BB-48E9DF737452}"/>
              </a:ext>
            </a:extLst>
          </p:cNvPr>
          <p:cNvSpPr>
            <a:spLocks noGrp="1"/>
          </p:cNvSpPr>
          <p:nvPr>
            <p:ph idx="1"/>
          </p:nvPr>
        </p:nvSpPr>
        <p:spPr/>
        <p:txBody>
          <a:bodyPr/>
          <a:lstStyle/>
          <a:p>
            <a:r>
              <a:rPr lang="en-US" dirty="0"/>
              <a:t>Thermal Energy Transformations </a:t>
            </a:r>
          </a:p>
          <a:p>
            <a:r>
              <a:rPr lang="en-US" dirty="0"/>
              <a:t>Have you ever heard the phrase burning rubber? </a:t>
            </a:r>
          </a:p>
          <a:p>
            <a:r>
              <a:rPr lang="en-US" dirty="0"/>
              <a:t>The tires of race cars are made of rubber. </a:t>
            </a:r>
            <a:r>
              <a:rPr lang="en-US" b="1" dirty="0"/>
              <a:t>The tires and the road are in contact, and they move past each other quickly</a:t>
            </a:r>
            <a:r>
              <a:rPr lang="en-US" dirty="0"/>
              <a:t>. Recall that </a:t>
            </a:r>
            <a:r>
              <a:rPr lang="en-US" dirty="0">
                <a:solidFill>
                  <a:srgbClr val="FF0000"/>
                </a:solidFill>
              </a:rPr>
              <a:t>friction</a:t>
            </a:r>
            <a:r>
              <a:rPr lang="en-US" dirty="0"/>
              <a:t> is </a:t>
            </a:r>
            <a:r>
              <a:rPr lang="en-US" u="sng" dirty="0"/>
              <a:t>a force between two surfaces in contact with each other. The direction of friction is in the opposite direction of the motion. </a:t>
            </a:r>
            <a:endParaRPr lang="en-US" dirty="0"/>
          </a:p>
        </p:txBody>
      </p:sp>
      <p:pic>
        <p:nvPicPr>
          <p:cNvPr id="1026" name="Picture 2" descr="1.16 know that friction is a force that opposes motion - TutorMyself  Chemistry">
            <a:extLst>
              <a:ext uri="{FF2B5EF4-FFF2-40B4-BE49-F238E27FC236}">
                <a16:creationId xmlns:a16="http://schemas.microsoft.com/office/drawing/2014/main" id="{D85FCF5C-955D-4389-029F-E889988B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4762708"/>
            <a:ext cx="2857500" cy="12287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3116531-2943-42C9-0C8A-B2E1791017BD}"/>
                  </a:ext>
                </a:extLst>
              </p14:cNvPr>
              <p14:cNvContentPartPr/>
              <p14:nvPr/>
            </p14:nvContentPartPr>
            <p14:xfrm>
              <a:off x="1107360" y="3830760"/>
              <a:ext cx="9421200" cy="63000"/>
            </p14:xfrm>
          </p:contentPart>
        </mc:Choice>
        <mc:Fallback xmlns="">
          <p:pic>
            <p:nvPicPr>
              <p:cNvPr id="4" name="Ink 3">
                <a:extLst>
                  <a:ext uri="{FF2B5EF4-FFF2-40B4-BE49-F238E27FC236}">
                    <a16:creationId xmlns:a16="http://schemas.microsoft.com/office/drawing/2014/main" id="{C3116531-2943-42C9-0C8A-B2E1791017BD}"/>
                  </a:ext>
                </a:extLst>
              </p:cNvPr>
              <p:cNvPicPr/>
              <p:nvPr/>
            </p:nvPicPr>
            <p:blipFill>
              <a:blip r:embed="rId4"/>
              <a:stretch>
                <a:fillRect/>
              </a:stretch>
            </p:blipFill>
            <p:spPr>
              <a:xfrm>
                <a:off x="1091520" y="3767400"/>
                <a:ext cx="945252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1EC2C02-FEE8-9CFC-07B1-A198712906E3}"/>
                  </a:ext>
                </a:extLst>
              </p14:cNvPr>
              <p14:cNvContentPartPr/>
              <p14:nvPr/>
            </p14:nvContentPartPr>
            <p14:xfrm>
              <a:off x="1223280" y="4250520"/>
              <a:ext cx="9260640" cy="45000"/>
            </p14:xfrm>
          </p:contentPart>
        </mc:Choice>
        <mc:Fallback xmlns="">
          <p:pic>
            <p:nvPicPr>
              <p:cNvPr id="5" name="Ink 4">
                <a:extLst>
                  <a:ext uri="{FF2B5EF4-FFF2-40B4-BE49-F238E27FC236}">
                    <a16:creationId xmlns:a16="http://schemas.microsoft.com/office/drawing/2014/main" id="{61EC2C02-FEE8-9CFC-07B1-A198712906E3}"/>
                  </a:ext>
                </a:extLst>
              </p:cNvPr>
              <p:cNvPicPr/>
              <p:nvPr/>
            </p:nvPicPr>
            <p:blipFill>
              <a:blip r:embed="rId6"/>
              <a:stretch>
                <a:fillRect/>
              </a:stretch>
            </p:blipFill>
            <p:spPr>
              <a:xfrm>
                <a:off x="1207440" y="4187160"/>
                <a:ext cx="92919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2D15408-BD37-5096-11F2-D48CE244C8EB}"/>
                  </a:ext>
                </a:extLst>
              </p14:cNvPr>
              <p14:cNvContentPartPr/>
              <p14:nvPr/>
            </p14:nvContentPartPr>
            <p14:xfrm>
              <a:off x="3643200" y="4581000"/>
              <a:ext cx="5010120" cy="2268360"/>
            </p14:xfrm>
          </p:contentPart>
        </mc:Choice>
        <mc:Fallback xmlns="">
          <p:pic>
            <p:nvPicPr>
              <p:cNvPr id="6" name="Ink 5">
                <a:extLst>
                  <a:ext uri="{FF2B5EF4-FFF2-40B4-BE49-F238E27FC236}">
                    <a16:creationId xmlns:a16="http://schemas.microsoft.com/office/drawing/2014/main" id="{42D15408-BD37-5096-11F2-D48CE244C8EB}"/>
                  </a:ext>
                </a:extLst>
              </p:cNvPr>
              <p:cNvPicPr/>
              <p:nvPr/>
            </p:nvPicPr>
            <p:blipFill>
              <a:blip r:embed="rId8"/>
              <a:stretch>
                <a:fillRect/>
              </a:stretch>
            </p:blipFill>
            <p:spPr>
              <a:xfrm>
                <a:off x="3627360" y="4517640"/>
                <a:ext cx="5041440" cy="2395080"/>
              </a:xfrm>
              <a:prstGeom prst="rect">
                <a:avLst/>
              </a:prstGeom>
            </p:spPr>
          </p:pic>
        </mc:Fallback>
      </mc:AlternateContent>
    </p:spTree>
    <p:extLst>
      <p:ext uri="{BB962C8B-B14F-4D97-AF65-F5344CB8AC3E}">
        <p14:creationId xmlns:p14="http://schemas.microsoft.com/office/powerpoint/2010/main" val="210653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7F32F-F228-5787-B7D1-5DA8456BEF4F}"/>
              </a:ext>
            </a:extLst>
          </p:cNvPr>
          <p:cNvSpPr>
            <a:spLocks noGrp="1"/>
          </p:cNvSpPr>
          <p:nvPr>
            <p:ph idx="1"/>
          </p:nvPr>
        </p:nvSpPr>
        <p:spPr/>
        <p:txBody>
          <a:bodyPr/>
          <a:lstStyle/>
          <a:p>
            <a:r>
              <a:rPr lang="en-US" dirty="0"/>
              <a:t>Friction between a car’s tires and the road causes some of the </a:t>
            </a:r>
            <a:r>
              <a:rPr lang="en-US" dirty="0">
                <a:highlight>
                  <a:srgbClr val="FFFF00"/>
                </a:highlight>
              </a:rPr>
              <a:t>kinetic energy of the tires to transform into thermal energy</a:t>
            </a:r>
            <a:r>
              <a:rPr lang="en-US" dirty="0"/>
              <a:t>. If race cars are moving very quickly, thermal energy in the tires causes the rubber to give off a burnt odor</a:t>
            </a:r>
          </a:p>
        </p:txBody>
      </p:sp>
      <p:pic>
        <p:nvPicPr>
          <p:cNvPr id="8" name="Graphic 7">
            <a:extLst>
              <a:ext uri="{FF2B5EF4-FFF2-40B4-BE49-F238E27FC236}">
                <a16:creationId xmlns:a16="http://schemas.microsoft.com/office/drawing/2014/main" id="{56A943C5-68ED-30BA-C319-BD5885A05A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2639" y="3719940"/>
            <a:ext cx="4511700" cy="2192709"/>
          </a:xfrm>
          <a:prstGeom prst="rect">
            <a:avLst/>
          </a:prstGeom>
        </p:spPr>
      </p:pic>
    </p:spTree>
    <p:extLst>
      <p:ext uri="{BB962C8B-B14F-4D97-AF65-F5344CB8AC3E}">
        <p14:creationId xmlns:p14="http://schemas.microsoft.com/office/powerpoint/2010/main" val="311316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1972-79D0-87A6-ABAB-BBE0ED310D58}"/>
              </a:ext>
            </a:extLst>
          </p:cNvPr>
          <p:cNvSpPr>
            <a:spLocks noGrp="1"/>
          </p:cNvSpPr>
          <p:nvPr>
            <p:ph type="title"/>
          </p:nvPr>
        </p:nvSpPr>
        <p:spPr/>
        <p:txBody>
          <a:bodyPr>
            <a:normAutofit fontScale="90000"/>
          </a:bodyPr>
          <a:lstStyle/>
          <a:p>
            <a:r>
              <a:rPr lang="en-US" dirty="0"/>
              <a:t>What types of energy does an object have if it is both moving and off the ground?</a:t>
            </a:r>
            <a:br>
              <a:rPr lang="en-US" dirty="0"/>
            </a:br>
            <a:endParaRPr lang="en-US" dirty="0"/>
          </a:p>
        </p:txBody>
      </p:sp>
      <p:sp>
        <p:nvSpPr>
          <p:cNvPr id="3" name="Content Placeholder 2">
            <a:extLst>
              <a:ext uri="{FF2B5EF4-FFF2-40B4-BE49-F238E27FC236}">
                <a16:creationId xmlns:a16="http://schemas.microsoft.com/office/drawing/2014/main" id="{CA3EA51C-D7C5-E0D6-5D83-F7C9DFC5706E}"/>
              </a:ext>
            </a:extLst>
          </p:cNvPr>
          <p:cNvSpPr>
            <a:spLocks noGrp="1"/>
          </p:cNvSpPr>
          <p:nvPr>
            <p:ph idx="1"/>
          </p:nvPr>
        </p:nvSpPr>
        <p:spPr/>
        <p:txBody>
          <a:bodyPr/>
          <a:lstStyle/>
          <a:p>
            <a:r>
              <a:rPr lang="en-US" dirty="0"/>
              <a:t>Kinetic energy and potential energy are two classifications of energy. Think about a pendulum. </a:t>
            </a:r>
          </a:p>
          <a:p>
            <a:r>
              <a:rPr lang="en-US" dirty="0"/>
              <a:t>As the pendulum swings back and forth, what types of energy does it have? Can it have more than one type of energy?</a:t>
            </a:r>
          </a:p>
        </p:txBody>
      </p:sp>
      <p:pic>
        <p:nvPicPr>
          <p:cNvPr id="1026" name="Picture 2" descr="What Affects the Swing Rate of a Pendulum?">
            <a:extLst>
              <a:ext uri="{FF2B5EF4-FFF2-40B4-BE49-F238E27FC236}">
                <a16:creationId xmlns:a16="http://schemas.microsoft.com/office/drawing/2014/main" id="{3593E04F-137D-D584-7BA0-E403375EB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150" y="3913603"/>
            <a:ext cx="4124838" cy="2361018"/>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403CA2BE-C43E-422D-DDCC-00312564D2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27750" y="3488861"/>
            <a:ext cx="2295104" cy="2985428"/>
          </a:xfrm>
          <a:prstGeom prst="rect">
            <a:avLst/>
          </a:prstGeom>
        </p:spPr>
      </p:pic>
    </p:spTree>
    <p:extLst>
      <p:ext uri="{BB962C8B-B14F-4D97-AF65-F5344CB8AC3E}">
        <p14:creationId xmlns:p14="http://schemas.microsoft.com/office/powerpoint/2010/main" val="213854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1F2B-358E-8CD5-711B-5181B2A1ADC4}"/>
              </a:ext>
            </a:extLst>
          </p:cNvPr>
          <p:cNvSpPr>
            <a:spLocks noGrp="1"/>
          </p:cNvSpPr>
          <p:nvPr>
            <p:ph type="title"/>
          </p:nvPr>
        </p:nvSpPr>
        <p:spPr/>
        <p:txBody>
          <a:bodyPr/>
          <a:lstStyle/>
          <a:p>
            <a:r>
              <a:rPr lang="en-US" dirty="0"/>
              <a:t>Transformation vs. transfer </a:t>
            </a:r>
          </a:p>
        </p:txBody>
      </p:sp>
      <p:sp>
        <p:nvSpPr>
          <p:cNvPr id="3" name="Content Placeholder 2">
            <a:extLst>
              <a:ext uri="{FF2B5EF4-FFF2-40B4-BE49-F238E27FC236}">
                <a16:creationId xmlns:a16="http://schemas.microsoft.com/office/drawing/2014/main" id="{286DA460-0F39-9AFC-BAF0-9ADDA71C7917}"/>
              </a:ext>
            </a:extLst>
          </p:cNvPr>
          <p:cNvSpPr>
            <a:spLocks noGrp="1"/>
          </p:cNvSpPr>
          <p:nvPr>
            <p:ph idx="1"/>
          </p:nvPr>
        </p:nvSpPr>
        <p:spPr/>
        <p:txBody>
          <a:bodyPr/>
          <a:lstStyle/>
          <a:p>
            <a:r>
              <a:rPr lang="en-US" dirty="0"/>
              <a:t>As a race car moves, energy is </a:t>
            </a:r>
            <a:r>
              <a:rPr lang="en-US" dirty="0">
                <a:highlight>
                  <a:srgbClr val="FFFF00"/>
                </a:highlight>
              </a:rPr>
              <a:t>transformed</a:t>
            </a:r>
            <a:r>
              <a:rPr lang="en-US" dirty="0"/>
              <a:t> and </a:t>
            </a:r>
            <a:r>
              <a:rPr lang="en-US" dirty="0">
                <a:highlight>
                  <a:srgbClr val="00FF00"/>
                </a:highlight>
              </a:rPr>
              <a:t>transferred</a:t>
            </a:r>
            <a:r>
              <a:rPr lang="en-US" dirty="0"/>
              <a:t>. </a:t>
            </a:r>
          </a:p>
          <a:p>
            <a:r>
              <a:rPr lang="en-US" dirty="0"/>
              <a:t>For example, </a:t>
            </a:r>
            <a:r>
              <a:rPr lang="en-US" dirty="0">
                <a:highlight>
                  <a:srgbClr val="FFFF00"/>
                </a:highlight>
              </a:rPr>
              <a:t>a car’s engine transforms energy from fuel </a:t>
            </a:r>
            <a:r>
              <a:rPr lang="en-US" dirty="0"/>
              <a:t>and </a:t>
            </a:r>
            <a:r>
              <a:rPr lang="en-US" dirty="0">
                <a:highlight>
                  <a:srgbClr val="00FF00"/>
                </a:highlight>
              </a:rPr>
              <a:t>transfers it to the wheel axle</a:t>
            </a:r>
            <a:r>
              <a:rPr lang="en-US"/>
              <a:t>. </a:t>
            </a:r>
          </a:p>
          <a:p>
            <a:r>
              <a:rPr lang="en-US"/>
              <a:t>In </a:t>
            </a:r>
            <a:r>
              <a:rPr lang="en-US" dirty="0"/>
              <a:t>every energy transformation and every energy transfer, some energy is transformed into thermal energy. This thermal energy is transferred to the surroundings. A change in temperature is another sign that an energy transfer has occurred</a:t>
            </a:r>
          </a:p>
        </p:txBody>
      </p:sp>
    </p:spTree>
    <p:extLst>
      <p:ext uri="{BB962C8B-B14F-4D97-AF65-F5344CB8AC3E}">
        <p14:creationId xmlns:p14="http://schemas.microsoft.com/office/powerpoint/2010/main" val="732218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E281-D3E1-3FAA-BA0D-D7F648629B77}"/>
              </a:ext>
            </a:extLst>
          </p:cNvPr>
          <p:cNvSpPr>
            <a:spLocks noGrp="1"/>
          </p:cNvSpPr>
          <p:nvPr>
            <p:ph type="title"/>
          </p:nvPr>
        </p:nvSpPr>
        <p:spPr/>
        <p:txBody>
          <a:bodyPr/>
          <a:lstStyle/>
          <a:p>
            <a:r>
              <a:rPr lang="en-US" dirty="0"/>
              <a:t>Mechanical Energy </a:t>
            </a:r>
          </a:p>
        </p:txBody>
      </p:sp>
      <p:sp>
        <p:nvSpPr>
          <p:cNvPr id="3" name="Content Placeholder 2">
            <a:extLst>
              <a:ext uri="{FF2B5EF4-FFF2-40B4-BE49-F238E27FC236}">
                <a16:creationId xmlns:a16="http://schemas.microsoft.com/office/drawing/2014/main" id="{03C17C89-C693-E8DB-1380-11DFF19991E3}"/>
              </a:ext>
            </a:extLst>
          </p:cNvPr>
          <p:cNvSpPr>
            <a:spLocks noGrp="1"/>
          </p:cNvSpPr>
          <p:nvPr>
            <p:ph idx="1"/>
          </p:nvPr>
        </p:nvSpPr>
        <p:spPr>
          <a:xfrm>
            <a:off x="838200" y="1825625"/>
            <a:ext cx="6251713" cy="4932984"/>
          </a:xfrm>
        </p:spPr>
        <p:txBody>
          <a:bodyPr>
            <a:normAutofit/>
          </a:bodyPr>
          <a:lstStyle/>
          <a:p>
            <a:r>
              <a:rPr lang="en-US" dirty="0"/>
              <a:t>When a pendulum is swinging, it has </a:t>
            </a:r>
            <a:r>
              <a:rPr lang="en-US" b="1" dirty="0"/>
              <a:t>mass and speed</a:t>
            </a:r>
            <a:r>
              <a:rPr lang="en-US" dirty="0"/>
              <a:t>. So it has </a:t>
            </a:r>
            <a:r>
              <a:rPr lang="en-US" b="1" dirty="0"/>
              <a:t>kinetic</a:t>
            </a:r>
            <a:r>
              <a:rPr lang="en-US" dirty="0"/>
              <a:t> </a:t>
            </a:r>
            <a:r>
              <a:rPr lang="en-US" b="1" dirty="0"/>
              <a:t>energy</a:t>
            </a:r>
            <a:r>
              <a:rPr lang="en-US" dirty="0"/>
              <a:t>. When a pendulum is above its resting height, it has gravitational potential energy. </a:t>
            </a:r>
          </a:p>
          <a:p>
            <a:r>
              <a:rPr lang="en-US" dirty="0"/>
              <a:t>The pendulum </a:t>
            </a:r>
            <a:r>
              <a:rPr lang="en-US" b="1" dirty="0"/>
              <a:t>has both kinetic and potential energy.</a:t>
            </a:r>
            <a:r>
              <a:rPr lang="en-US" dirty="0"/>
              <a:t> The </a:t>
            </a:r>
            <a:r>
              <a:rPr lang="en-US" u="sng" dirty="0">
                <a:solidFill>
                  <a:srgbClr val="FF0000"/>
                </a:solidFill>
              </a:rPr>
              <a:t>sum of the potential energy and the kinetic energy in a system is mechanical energy</a:t>
            </a:r>
            <a:r>
              <a:rPr lang="en-US" dirty="0"/>
              <a:t>. All forms of energy are measured in joules (J)</a:t>
            </a:r>
          </a:p>
        </p:txBody>
      </p:sp>
      <p:pic>
        <p:nvPicPr>
          <p:cNvPr id="4" name="Graphic 3">
            <a:extLst>
              <a:ext uri="{FF2B5EF4-FFF2-40B4-BE49-F238E27FC236}">
                <a16:creationId xmlns:a16="http://schemas.microsoft.com/office/drawing/2014/main" id="{13EE1085-0AD5-7B3B-CDC7-EB37B8157D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3680" y="332911"/>
            <a:ext cx="2295104" cy="2985428"/>
          </a:xfrm>
          <a:prstGeom prst="rect">
            <a:avLst/>
          </a:prstGeom>
        </p:spPr>
      </p:pic>
      <p:pic>
        <p:nvPicPr>
          <p:cNvPr id="2050" name="Picture 2" descr="Pendulum Urban Planning – The Wild Ride Between Pro and Anti-development |  Principles of animation, 12 principles of animation, Animated drawings">
            <a:extLst>
              <a:ext uri="{FF2B5EF4-FFF2-40B4-BE49-F238E27FC236}">
                <a16:creationId xmlns:a16="http://schemas.microsoft.com/office/drawing/2014/main" id="{9EEBD228-828E-A6F0-2E9B-EF6D6C1CC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520" y="3749968"/>
            <a:ext cx="3300740" cy="25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687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B7A9-295E-9E71-8638-1DB33286E232}"/>
              </a:ext>
            </a:extLst>
          </p:cNvPr>
          <p:cNvSpPr>
            <a:spLocks noGrp="1"/>
          </p:cNvSpPr>
          <p:nvPr>
            <p:ph type="title"/>
          </p:nvPr>
        </p:nvSpPr>
        <p:spPr/>
        <p:txBody>
          <a:bodyPr/>
          <a:lstStyle/>
          <a:p>
            <a:r>
              <a:rPr lang="en-US" dirty="0"/>
              <a:t>Changes Between Kinetic and Potential Energy </a:t>
            </a:r>
          </a:p>
        </p:txBody>
      </p:sp>
      <p:sp>
        <p:nvSpPr>
          <p:cNvPr id="3" name="Content Placeholder 2">
            <a:extLst>
              <a:ext uri="{FF2B5EF4-FFF2-40B4-BE49-F238E27FC236}">
                <a16:creationId xmlns:a16="http://schemas.microsoft.com/office/drawing/2014/main" id="{A39D7E40-5B55-C8B2-44AD-F5A0CB7B3DCC}"/>
              </a:ext>
            </a:extLst>
          </p:cNvPr>
          <p:cNvSpPr>
            <a:spLocks noGrp="1"/>
          </p:cNvSpPr>
          <p:nvPr>
            <p:ph idx="1"/>
          </p:nvPr>
        </p:nvSpPr>
        <p:spPr>
          <a:xfrm>
            <a:off x="838200" y="1865381"/>
            <a:ext cx="10515600" cy="4351338"/>
          </a:xfrm>
        </p:spPr>
        <p:txBody>
          <a:bodyPr/>
          <a:lstStyle/>
          <a:p>
            <a:r>
              <a:rPr lang="en-US" dirty="0"/>
              <a:t>When objects change motion, kinetic energy changes to potential energy and vice versa.</a:t>
            </a:r>
          </a:p>
          <a:p>
            <a:r>
              <a:rPr lang="en-US" dirty="0"/>
              <a:t> Think about tossing a basketball in the air. The ball is </a:t>
            </a:r>
            <a:r>
              <a:rPr lang="en-US" dirty="0">
                <a:highlight>
                  <a:srgbClr val="FFFF00"/>
                </a:highlight>
              </a:rPr>
              <a:t>moving fastest </a:t>
            </a:r>
            <a:r>
              <a:rPr lang="en-US" dirty="0"/>
              <a:t>and has the </a:t>
            </a:r>
            <a:r>
              <a:rPr lang="en-US" dirty="0">
                <a:highlight>
                  <a:srgbClr val="FFFF00"/>
                </a:highlight>
              </a:rPr>
              <a:t>most kinetic energy </a:t>
            </a:r>
            <a:r>
              <a:rPr lang="en-US" dirty="0"/>
              <a:t>as it leaves your hand. As the ball moves upward, its speed and kinetic energy decrease. However, the </a:t>
            </a:r>
            <a:r>
              <a:rPr lang="en-US" dirty="0">
                <a:highlight>
                  <a:srgbClr val="FF00FF"/>
                </a:highlight>
              </a:rPr>
              <a:t>potential energy is increasing </a:t>
            </a:r>
            <a:r>
              <a:rPr lang="en-US" dirty="0"/>
              <a:t>because the ball’s </a:t>
            </a:r>
            <a:r>
              <a:rPr lang="en-US" dirty="0">
                <a:highlight>
                  <a:srgbClr val="FF00FF"/>
                </a:highlight>
              </a:rPr>
              <a:t>height is increasing</a:t>
            </a:r>
            <a:r>
              <a:rPr lang="en-US" dirty="0"/>
              <a:t>. </a:t>
            </a:r>
            <a:r>
              <a:rPr lang="en-US" u="sng" dirty="0"/>
              <a:t>Kinetic energy is changing into potential energy</a:t>
            </a:r>
            <a:r>
              <a:rPr lang="en-US" dirty="0"/>
              <a:t>. </a:t>
            </a:r>
          </a:p>
          <a:p>
            <a:r>
              <a:rPr lang="en-US" dirty="0"/>
              <a:t>At the ball’s highest point, the gravitational potential energy is at its greatest, and the ball’s kinetic energy is at its lowest.</a:t>
            </a:r>
          </a:p>
        </p:txBody>
      </p:sp>
    </p:spTree>
    <p:extLst>
      <p:ext uri="{BB962C8B-B14F-4D97-AF65-F5344CB8AC3E}">
        <p14:creationId xmlns:p14="http://schemas.microsoft.com/office/powerpoint/2010/main" val="223780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C234-B692-E82D-BCF3-F6DCF9ADD6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5ECBED-7A4A-C51D-A3BB-6FF0B225ECA5}"/>
              </a:ext>
            </a:extLst>
          </p:cNvPr>
          <p:cNvSpPr>
            <a:spLocks noGrp="1"/>
          </p:cNvSpPr>
          <p:nvPr>
            <p:ph idx="1"/>
          </p:nvPr>
        </p:nvSpPr>
        <p:spPr/>
        <p:txBody>
          <a:bodyPr/>
          <a:lstStyle/>
          <a:p>
            <a:endParaRPr lang="en-US"/>
          </a:p>
        </p:txBody>
      </p:sp>
      <p:pic>
        <p:nvPicPr>
          <p:cNvPr id="3074" name="Picture 2" descr="Projectile Motion Revisited | MCAT">
            <a:extLst>
              <a:ext uri="{FF2B5EF4-FFF2-40B4-BE49-F238E27FC236}">
                <a16:creationId xmlns:a16="http://schemas.microsoft.com/office/drawing/2014/main" id="{B9A95600-FF3A-EAB3-B0A4-A707F6788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77" y="681037"/>
            <a:ext cx="11249046" cy="557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2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39B5A-BEA6-ABB3-7748-AD46DEEC9090}"/>
              </a:ext>
            </a:extLst>
          </p:cNvPr>
          <p:cNvSpPr>
            <a:spLocks noGrp="1"/>
          </p:cNvSpPr>
          <p:nvPr>
            <p:ph idx="1"/>
          </p:nvPr>
        </p:nvSpPr>
        <p:spPr>
          <a:xfrm>
            <a:off x="427383" y="447399"/>
            <a:ext cx="10515600" cy="4351338"/>
          </a:xfrm>
        </p:spPr>
        <p:txBody>
          <a:bodyPr>
            <a:noAutofit/>
          </a:bodyPr>
          <a:lstStyle/>
          <a:p>
            <a:r>
              <a:rPr lang="en-US" sz="4000" b="1" dirty="0">
                <a:latin typeface="Ink Free" panose="03080402000500000000" pitchFamily="66" charset="0"/>
              </a:rPr>
              <a:t>The figure shows these changes. Notice that at the ball’s highest point, it has the most potential energy because it is farthest from the ground. As the ball moves downward, its potential energy decreases because its height decreases. At the same time, the ball’s kinetic energy increases because its speed increases. As the ball drops, potential energy changes to kinetic energy. When the ball reaches the boy’s hands, the ball’s kinetic energy is at the highest value again.</a:t>
            </a:r>
          </a:p>
        </p:txBody>
      </p:sp>
    </p:spTree>
    <p:extLst>
      <p:ext uri="{BB962C8B-B14F-4D97-AF65-F5344CB8AC3E}">
        <p14:creationId xmlns:p14="http://schemas.microsoft.com/office/powerpoint/2010/main" val="176391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127F-22DE-CB36-4CF4-FE3064523AAF}"/>
              </a:ext>
            </a:extLst>
          </p:cNvPr>
          <p:cNvSpPr>
            <a:spLocks noGrp="1"/>
          </p:cNvSpPr>
          <p:nvPr>
            <p:ph type="title"/>
          </p:nvPr>
        </p:nvSpPr>
        <p:spPr/>
        <p:txBody>
          <a:bodyPr/>
          <a:lstStyle/>
          <a:p>
            <a:r>
              <a:rPr lang="en-US" dirty="0"/>
              <a:t>Online simulation </a:t>
            </a:r>
          </a:p>
        </p:txBody>
      </p:sp>
      <p:sp>
        <p:nvSpPr>
          <p:cNvPr id="3" name="Content Placeholder 2">
            <a:extLst>
              <a:ext uri="{FF2B5EF4-FFF2-40B4-BE49-F238E27FC236}">
                <a16:creationId xmlns:a16="http://schemas.microsoft.com/office/drawing/2014/main" id="{DEB95D35-F080-F418-59F1-28D8A10A32F1}"/>
              </a:ext>
            </a:extLst>
          </p:cNvPr>
          <p:cNvSpPr>
            <a:spLocks noGrp="1"/>
          </p:cNvSpPr>
          <p:nvPr>
            <p:ph idx="1"/>
          </p:nvPr>
        </p:nvSpPr>
        <p:spPr/>
        <p:txBody>
          <a:bodyPr/>
          <a:lstStyle/>
          <a:p>
            <a:r>
              <a:rPr lang="en-US" dirty="0">
                <a:hlinkClick r:id="rId2"/>
              </a:rPr>
              <a:t>https://phet.colorado.edu/en/simulations/energy-skate-park</a:t>
            </a:r>
            <a:endParaRPr lang="en-US" dirty="0"/>
          </a:p>
          <a:p>
            <a:endParaRPr lang="en-US" dirty="0"/>
          </a:p>
          <a:p>
            <a:r>
              <a:rPr lang="en-US" dirty="0">
                <a:hlinkClick r:id="rId3"/>
              </a:rPr>
              <a:t>https://phet.colorado.edu/sims/html/projectile-motion/latest/projectile-motion_en.html</a:t>
            </a:r>
            <a:endParaRPr lang="en-US" dirty="0"/>
          </a:p>
        </p:txBody>
      </p:sp>
    </p:spTree>
    <p:extLst>
      <p:ext uri="{BB962C8B-B14F-4D97-AF65-F5344CB8AC3E}">
        <p14:creationId xmlns:p14="http://schemas.microsoft.com/office/powerpoint/2010/main" val="2259131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2214-D63E-948C-D623-113C1510D5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D58E417-9F45-0849-344D-8FC7A30C302E}"/>
              </a:ext>
            </a:extLst>
          </p:cNvPr>
          <p:cNvPicPr>
            <a:picLocks noGrp="1" noChangeAspect="1"/>
          </p:cNvPicPr>
          <p:nvPr>
            <p:ph idx="1"/>
          </p:nvPr>
        </p:nvPicPr>
        <p:blipFill rotWithShape="1">
          <a:blip r:embed="rId2"/>
          <a:srcRect l="16834" r="15762"/>
          <a:stretch/>
        </p:blipFill>
        <p:spPr>
          <a:xfrm>
            <a:off x="838200" y="592206"/>
            <a:ext cx="10111408" cy="5673588"/>
          </a:xfrm>
        </p:spPr>
      </p:pic>
    </p:spTree>
    <p:extLst>
      <p:ext uri="{BB962C8B-B14F-4D97-AF65-F5344CB8AC3E}">
        <p14:creationId xmlns:p14="http://schemas.microsoft.com/office/powerpoint/2010/main" val="24992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CA67-6236-2705-67A2-B266074D0705}"/>
              </a:ext>
            </a:extLst>
          </p:cNvPr>
          <p:cNvSpPr>
            <a:spLocks noGrp="1"/>
          </p:cNvSpPr>
          <p:nvPr>
            <p:ph type="title"/>
          </p:nvPr>
        </p:nvSpPr>
        <p:spPr/>
        <p:txBody>
          <a:bodyPr/>
          <a:lstStyle/>
          <a:p>
            <a:r>
              <a:rPr lang="en-US" dirty="0"/>
              <a:t>Energy changes /  Conservation of Energy </a:t>
            </a:r>
          </a:p>
        </p:txBody>
      </p:sp>
      <p:sp>
        <p:nvSpPr>
          <p:cNvPr id="3" name="Content Placeholder 2">
            <a:extLst>
              <a:ext uri="{FF2B5EF4-FFF2-40B4-BE49-F238E27FC236}">
                <a16:creationId xmlns:a16="http://schemas.microsoft.com/office/drawing/2014/main" id="{64AECF12-A942-79F5-2DA3-EA9C91200ADF}"/>
              </a:ext>
            </a:extLst>
          </p:cNvPr>
          <p:cNvSpPr>
            <a:spLocks noGrp="1"/>
          </p:cNvSpPr>
          <p:nvPr>
            <p:ph idx="1"/>
          </p:nvPr>
        </p:nvSpPr>
        <p:spPr/>
        <p:txBody>
          <a:bodyPr>
            <a:normAutofit fontScale="92500" lnSpcReduction="20000"/>
          </a:bodyPr>
          <a:lstStyle/>
          <a:p>
            <a:r>
              <a:rPr lang="en-US" dirty="0"/>
              <a:t>The ball’s total energy does not change. </a:t>
            </a:r>
          </a:p>
          <a:p>
            <a:r>
              <a:rPr lang="en-US" dirty="0"/>
              <a:t>Energy bars are shown at each point of the golf ball’s motion. As the ball takes off, kinetic energy is greatest and potential energy is lowest. The total energy bar is full. As the ball moves up, kinetic energy decreases and potential energy increases.</a:t>
            </a:r>
          </a:p>
          <a:p>
            <a:r>
              <a:rPr lang="en-US" b="1" dirty="0">
                <a:highlight>
                  <a:srgbClr val="FF00FF"/>
                </a:highlight>
              </a:rPr>
              <a:t>The total energy remains the same. </a:t>
            </a:r>
          </a:p>
          <a:p>
            <a:r>
              <a:rPr lang="en-US" b="1" dirty="0"/>
              <a:t>At the highest point</a:t>
            </a:r>
            <a:r>
              <a:rPr lang="en-US" dirty="0"/>
              <a:t>, </a:t>
            </a:r>
            <a:r>
              <a:rPr lang="en-US" u="sng" dirty="0"/>
              <a:t>gravitational potential energy is greatest </a:t>
            </a:r>
            <a:r>
              <a:rPr lang="en-US" dirty="0"/>
              <a:t>and </a:t>
            </a:r>
            <a:r>
              <a:rPr lang="en-US" u="sng" dirty="0"/>
              <a:t>kinetic energy is lowest</a:t>
            </a:r>
            <a:r>
              <a:rPr lang="en-US" b="1" u="sng" dirty="0">
                <a:highlight>
                  <a:srgbClr val="FF00FF"/>
                </a:highlight>
              </a:rPr>
              <a:t>.</a:t>
            </a:r>
            <a:r>
              <a:rPr lang="en-US" b="1" dirty="0">
                <a:highlight>
                  <a:srgbClr val="FF00FF"/>
                </a:highlight>
              </a:rPr>
              <a:t> But total energy is still unchanged</a:t>
            </a:r>
            <a:r>
              <a:rPr lang="en-US" dirty="0"/>
              <a:t>. </a:t>
            </a:r>
          </a:p>
          <a:p>
            <a:r>
              <a:rPr lang="en-US" dirty="0"/>
              <a:t>This pattern continues as the ball moves downward. The decrease in gravitational potential energy and increase in kinetic energy does not change the overall amount of energy as the ball nears the ground. The law of conservation of energy states that even though energy is always transferring, </a:t>
            </a:r>
            <a:r>
              <a:rPr lang="en-US" dirty="0">
                <a:highlight>
                  <a:srgbClr val="FF00FF"/>
                </a:highlight>
              </a:rPr>
              <a:t>energy is not created and energy is not destroyed.</a:t>
            </a:r>
          </a:p>
        </p:txBody>
      </p:sp>
    </p:spTree>
    <p:extLst>
      <p:ext uri="{BB962C8B-B14F-4D97-AF65-F5344CB8AC3E}">
        <p14:creationId xmlns:p14="http://schemas.microsoft.com/office/powerpoint/2010/main" val="4036744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TotalTime>
  <Words>1292</Words>
  <Application>Microsoft Macintosh PowerPoint</Application>
  <PresentationFormat>Widescreen</PresentationFormat>
  <Paragraphs>51</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Ink Free</vt:lpstr>
      <vt:lpstr>Office Theme</vt:lpstr>
      <vt:lpstr>U1M2L3   CONSERVATION OF ENERGY </vt:lpstr>
      <vt:lpstr>What types of energy does an object have if it is both moving and off the ground? </vt:lpstr>
      <vt:lpstr>Mechanical Energy </vt:lpstr>
      <vt:lpstr>Changes Between Kinetic and Potential Energy </vt:lpstr>
      <vt:lpstr>PowerPoint Presentation</vt:lpstr>
      <vt:lpstr>PowerPoint Presentation</vt:lpstr>
      <vt:lpstr>Online simulation </vt:lpstr>
      <vt:lpstr>PowerPoint Presentation</vt:lpstr>
      <vt:lpstr>Energy changes /  Conservation of Energy </vt:lpstr>
      <vt:lpstr>PowerPoint Presentation</vt:lpstr>
      <vt:lpstr>How does energy transfer into or out of a system? </vt:lpstr>
      <vt:lpstr>Energy Transfer Signs </vt:lpstr>
      <vt:lpstr>Transferring Energy </vt:lpstr>
      <vt:lpstr>PowerPoint Presentation</vt:lpstr>
      <vt:lpstr>You do work on an object only if the object moves. Imagine the girl shown in the figure tries to lift the box but cannot lift it off the floor. Then she does no work on the box and transfers no energy</vt:lpstr>
      <vt:lpstr>Energy </vt:lpstr>
      <vt:lpstr>Doing Work </vt:lpstr>
      <vt:lpstr>What causes energy to be transferred out of a system?</vt:lpstr>
      <vt:lpstr>PowerPoint Presentation</vt:lpstr>
      <vt:lpstr>Transformation vs. transfer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U1M2L3   CONSERVATION OF ENERGY </dc:title>
  <dc:creator>Eman  Hamdan  Mohammad  Alzaghal</dc:creator>
  <cp:lastModifiedBy>Ahmed Yehia</cp:lastModifiedBy>
  <cp:revision>19</cp:revision>
  <dcterms:created xsi:type="dcterms:W3CDTF">2022-05-18T16:44:04Z</dcterms:created>
  <dcterms:modified xsi:type="dcterms:W3CDTF">2023-04-10T10:11:10Z</dcterms:modified>
</cp:coreProperties>
</file>